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1" r:id="rId7"/>
    <p:sldId id="282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8288000" cy="10287000"/>
  <p:notesSz cx="6858000" cy="9144000"/>
  <p:embeddedFontLst>
    <p:embeddedFont>
      <p:font typeface="Aileron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32890">
            <a:off x="15633874" y="2828175"/>
            <a:ext cx="1525575" cy="1332871"/>
          </a:xfrm>
          <a:custGeom>
            <a:avLst/>
            <a:gdLst/>
            <a:ahLst/>
            <a:cxnLst/>
            <a:rect l="l" t="t" r="r" b="b"/>
            <a:pathLst>
              <a:path w="1525575" h="1332871">
                <a:moveTo>
                  <a:pt x="0" y="0"/>
                </a:moveTo>
                <a:lnTo>
                  <a:pt x="1525575" y="0"/>
                </a:lnTo>
                <a:lnTo>
                  <a:pt x="1525575" y="1332871"/>
                </a:lnTo>
                <a:lnTo>
                  <a:pt x="0" y="1332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08236" y="1028700"/>
            <a:ext cx="14688425" cy="4352593"/>
          </a:xfrm>
          <a:custGeom>
            <a:avLst/>
            <a:gdLst/>
            <a:ahLst/>
            <a:cxnLst/>
            <a:rect l="l" t="t" r="r" b="b"/>
            <a:pathLst>
              <a:path w="14688425" h="4352593">
                <a:moveTo>
                  <a:pt x="0" y="0"/>
                </a:moveTo>
                <a:lnTo>
                  <a:pt x="14688425" y="0"/>
                </a:lnTo>
                <a:lnTo>
                  <a:pt x="14688425" y="4352593"/>
                </a:lnTo>
                <a:lnTo>
                  <a:pt x="0" y="4352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950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130875" y="3494611"/>
            <a:ext cx="2502028" cy="1339529"/>
          </a:xfrm>
          <a:custGeom>
            <a:avLst/>
            <a:gdLst/>
            <a:ahLst/>
            <a:cxnLst/>
            <a:rect l="l" t="t" r="r" b="b"/>
            <a:pathLst>
              <a:path w="2502028" h="1339529">
                <a:moveTo>
                  <a:pt x="0" y="0"/>
                </a:moveTo>
                <a:lnTo>
                  <a:pt x="2502028" y="0"/>
                </a:lnTo>
                <a:lnTo>
                  <a:pt x="2502028" y="1339529"/>
                </a:lnTo>
                <a:lnTo>
                  <a:pt x="0" y="1339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440143" y="1277958"/>
            <a:ext cx="2027125" cy="2216653"/>
          </a:xfrm>
          <a:custGeom>
            <a:avLst/>
            <a:gdLst/>
            <a:ahLst/>
            <a:cxnLst/>
            <a:rect l="l" t="t" r="r" b="b"/>
            <a:pathLst>
              <a:path w="2027125" h="2216653">
                <a:moveTo>
                  <a:pt x="0" y="0"/>
                </a:moveTo>
                <a:lnTo>
                  <a:pt x="2027125" y="0"/>
                </a:lnTo>
                <a:lnTo>
                  <a:pt x="2027125" y="2216653"/>
                </a:lnTo>
                <a:lnTo>
                  <a:pt x="0" y="22166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911163" y="1028700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18270" y="2474930"/>
            <a:ext cx="15026864" cy="230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ileron Ultra-Bold"/>
                <a:cs typeface="Times New Roman" panose="02020603050405020304" pitchFamily="18" charset="0"/>
                <a:sym typeface="Aileron Ultra-Bold"/>
              </a:rPr>
              <a:t>ỨNG DỤNG HỌC MÁY VÀO PHÂN LOẠI VÀ NHẬN DIỆN NGƯỜI ĐEO KHẨU TRANG</a:t>
            </a:r>
          </a:p>
          <a:p>
            <a:pPr algn="ctr">
              <a:lnSpc>
                <a:spcPts val="6049"/>
              </a:lnSpc>
            </a:pPr>
            <a:endParaRPr lang="en-US" sz="5499" b="1" dirty="0">
              <a:solidFill>
                <a:srgbClr val="000000"/>
              </a:solidFill>
              <a:latin typeface="Times New Roman" panose="02020603050405020304" pitchFamily="18" charset="0"/>
              <a:ea typeface="Aileron Ultra-Bold"/>
              <a:cs typeface="Times New Roman" panose="02020603050405020304" pitchFamily="18" charset="0"/>
              <a:sym typeface="Aileron Ultra-Bold"/>
            </a:endParaRPr>
          </a:p>
        </p:txBody>
      </p:sp>
      <p:sp>
        <p:nvSpPr>
          <p:cNvPr id="8" name="Freeform 8"/>
          <p:cNvSpPr/>
          <p:nvPr/>
        </p:nvSpPr>
        <p:spPr>
          <a:xfrm rot="7925507">
            <a:off x="945449" y="8056054"/>
            <a:ext cx="1525575" cy="1332871"/>
          </a:xfrm>
          <a:custGeom>
            <a:avLst/>
            <a:gdLst/>
            <a:ahLst/>
            <a:cxnLst/>
            <a:rect l="l" t="t" r="r" b="b"/>
            <a:pathLst>
              <a:path w="1525575" h="1332871">
                <a:moveTo>
                  <a:pt x="0" y="0"/>
                </a:moveTo>
                <a:lnTo>
                  <a:pt x="1525574" y="0"/>
                </a:lnTo>
                <a:lnTo>
                  <a:pt x="1525574" y="1332871"/>
                </a:lnTo>
                <a:lnTo>
                  <a:pt x="0" y="1332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846079">
            <a:off x="16571302" y="5960275"/>
            <a:ext cx="930350" cy="882971"/>
          </a:xfrm>
          <a:custGeom>
            <a:avLst/>
            <a:gdLst/>
            <a:ahLst/>
            <a:cxnLst/>
            <a:rect l="l" t="t" r="r" b="b"/>
            <a:pathLst>
              <a:path w="930350" h="882971">
                <a:moveTo>
                  <a:pt x="0" y="0"/>
                </a:moveTo>
                <a:lnTo>
                  <a:pt x="930349" y="0"/>
                </a:lnTo>
                <a:lnTo>
                  <a:pt x="930349" y="882971"/>
                </a:lnTo>
                <a:lnTo>
                  <a:pt x="0" y="8829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344768" y="6016698"/>
            <a:ext cx="9331523" cy="3718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Nhóm</a:t>
            </a: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sinh</a:t>
            </a: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viên</a:t>
            </a: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thực</a:t>
            </a: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hiện</a:t>
            </a: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 </a:t>
            </a:r>
          </a:p>
          <a:p>
            <a:pPr>
              <a:lnSpc>
                <a:spcPts val="491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Thái</a:t>
            </a: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Thị</a:t>
            </a: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Trà</a:t>
            </a: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My - 2174802010891 </a:t>
            </a:r>
          </a:p>
          <a:p>
            <a:pPr>
              <a:lnSpc>
                <a:spcPts val="491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Lâm</a:t>
            </a: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Nguyễn</a:t>
            </a: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Anh </a:t>
            </a:r>
            <a:r>
              <a:rPr lang="en-US" sz="3999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Thư</a:t>
            </a: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- 2174802010785</a:t>
            </a:r>
          </a:p>
          <a:p>
            <a:pPr>
              <a:lnSpc>
                <a:spcPts val="491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Võ</a:t>
            </a: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Quốc</a:t>
            </a: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Thành</a:t>
            </a: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– 2174802010886</a:t>
            </a:r>
          </a:p>
          <a:p>
            <a:pPr>
              <a:lnSpc>
                <a:spcPts val="491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Lê Chí </a:t>
            </a:r>
            <a:r>
              <a:rPr lang="en-US" sz="3999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Thiện</a:t>
            </a: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– 2174802010906</a:t>
            </a:r>
          </a:p>
          <a:p>
            <a:pPr>
              <a:lnSpc>
                <a:spcPts val="491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Nguyễn</a:t>
            </a: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Minh </a:t>
            </a:r>
            <a:r>
              <a:rPr lang="en-US" sz="3999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Huy</a:t>
            </a: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– 2174802010934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2680" y="5261294"/>
            <a:ext cx="6954738" cy="59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GVHD: </a:t>
            </a:r>
            <a:r>
              <a:rPr lang="en-US" sz="3999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ThS</a:t>
            </a:r>
            <a:r>
              <a:rPr lang="en-US" sz="3999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. Nguyễn Thái Anh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9130" y="4563743"/>
            <a:ext cx="8444042" cy="2249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6"/>
              </a:lnSpc>
            </a:pPr>
            <a:r>
              <a:rPr lang="en-US" sz="7200" b="1" dirty="0" err="1">
                <a:solidFill>
                  <a:srgbClr val="F3F3F3"/>
                </a:solidFill>
                <a:latin typeface="Times New Roman" panose="02020603050405020304" pitchFamily="18" charset="0"/>
                <a:ea typeface="Aileron Heavy"/>
                <a:cs typeface="Times New Roman" panose="02020603050405020304" pitchFamily="18" charset="0"/>
                <a:sym typeface="Aileron Heavy"/>
              </a:rPr>
              <a:t>III.Thực</a:t>
            </a:r>
            <a:r>
              <a:rPr lang="en-US" sz="7200" b="1" dirty="0">
                <a:solidFill>
                  <a:srgbClr val="F3F3F3"/>
                </a:solidFill>
                <a:latin typeface="Times New Roman" panose="02020603050405020304" pitchFamily="18" charset="0"/>
                <a:ea typeface="Aileron Heavy"/>
                <a:cs typeface="Times New Roman" panose="02020603050405020304" pitchFamily="18" charset="0"/>
                <a:sym typeface="Aileron Heavy"/>
              </a:rPr>
              <a:t> </a:t>
            </a:r>
            <a:r>
              <a:rPr lang="en-US" sz="7200" b="1" dirty="0" err="1">
                <a:solidFill>
                  <a:srgbClr val="F3F3F3"/>
                </a:solidFill>
                <a:latin typeface="Times New Roman" panose="02020603050405020304" pitchFamily="18" charset="0"/>
                <a:ea typeface="Aileron Heavy"/>
                <a:cs typeface="Times New Roman" panose="02020603050405020304" pitchFamily="18" charset="0"/>
                <a:sym typeface="Aileron Heavy"/>
              </a:rPr>
              <a:t>hiện</a:t>
            </a:r>
            <a:r>
              <a:rPr lang="en-US" sz="7200" b="1" dirty="0">
                <a:solidFill>
                  <a:srgbClr val="F3F3F3"/>
                </a:solidFill>
                <a:latin typeface="Times New Roman" panose="02020603050405020304" pitchFamily="18" charset="0"/>
                <a:ea typeface="Aileron Heavy"/>
                <a:cs typeface="Times New Roman" panose="02020603050405020304" pitchFamily="18" charset="0"/>
                <a:sym typeface="Aileron Heavy"/>
              </a:rPr>
              <a:t> </a:t>
            </a:r>
            <a:r>
              <a:rPr lang="en-US" sz="7200" b="1" dirty="0" err="1">
                <a:solidFill>
                  <a:srgbClr val="F3F3F3"/>
                </a:solidFill>
                <a:latin typeface="Times New Roman" panose="02020603050405020304" pitchFamily="18" charset="0"/>
                <a:ea typeface="Aileron Heavy"/>
                <a:cs typeface="Times New Roman" panose="02020603050405020304" pitchFamily="18" charset="0"/>
                <a:sym typeface="Aileron Heavy"/>
              </a:rPr>
              <a:t>đô</a:t>
            </a:r>
            <a:r>
              <a:rPr lang="en-US" sz="7200" b="1" dirty="0">
                <a:solidFill>
                  <a:srgbClr val="F3F3F3"/>
                </a:solidFill>
                <a:latin typeface="Times New Roman" panose="02020603050405020304" pitchFamily="18" charset="0"/>
                <a:ea typeface="Aileron Heavy"/>
                <a:cs typeface="Times New Roman" panose="02020603050405020304" pitchFamily="18" charset="0"/>
                <a:sym typeface="Aileron Heavy"/>
              </a:rPr>
              <a:t>̀ </a:t>
            </a:r>
            <a:r>
              <a:rPr lang="en-US" sz="7200" b="1" dirty="0" err="1">
                <a:solidFill>
                  <a:srgbClr val="F3F3F3"/>
                </a:solidFill>
                <a:latin typeface="Times New Roman" panose="02020603050405020304" pitchFamily="18" charset="0"/>
                <a:ea typeface="Aileron Heavy"/>
                <a:cs typeface="Times New Roman" panose="02020603050405020304" pitchFamily="18" charset="0"/>
                <a:sym typeface="Aileron Heavy"/>
              </a:rPr>
              <a:t>án</a:t>
            </a:r>
            <a:endParaRPr lang="en-US" sz="7200" b="1" dirty="0">
              <a:solidFill>
                <a:srgbClr val="F3F3F3"/>
              </a:solidFill>
              <a:latin typeface="Times New Roman" panose="02020603050405020304" pitchFamily="18" charset="0"/>
              <a:ea typeface="Aileron Heavy"/>
              <a:cs typeface="Times New Roman" panose="02020603050405020304" pitchFamily="18" charset="0"/>
              <a:sym typeface="Aileron Heavy"/>
            </a:endParaRPr>
          </a:p>
          <a:p>
            <a:pPr algn="l">
              <a:lnSpc>
                <a:spcPts val="8856"/>
              </a:lnSpc>
              <a:spcBef>
                <a:spcPct val="0"/>
              </a:spcBef>
            </a:pPr>
            <a:endParaRPr lang="en-US" sz="7200" b="1" dirty="0">
              <a:solidFill>
                <a:srgbClr val="F3F3F3"/>
              </a:solidFill>
              <a:latin typeface="Times New Roman" panose="02020603050405020304" pitchFamily="18" charset="0"/>
              <a:ea typeface="Aileron Heavy"/>
              <a:cs typeface="Times New Roman" panose="02020603050405020304" pitchFamily="18" charset="0"/>
              <a:sym typeface="Aileron Heavy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144000" y="2488784"/>
            <a:ext cx="7748130" cy="6060058"/>
          </a:xfrm>
          <a:custGeom>
            <a:avLst/>
            <a:gdLst/>
            <a:ahLst/>
            <a:cxnLst/>
            <a:rect l="l" t="t" r="r" b="b"/>
            <a:pathLst>
              <a:path w="7748130" h="6060058">
                <a:moveTo>
                  <a:pt x="0" y="0"/>
                </a:moveTo>
                <a:lnTo>
                  <a:pt x="7748130" y="0"/>
                </a:lnTo>
                <a:lnTo>
                  <a:pt x="7748130" y="6060058"/>
                </a:lnTo>
                <a:lnTo>
                  <a:pt x="0" y="606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502254" y="2069342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581069" y="798875"/>
            <a:ext cx="3761892" cy="3755077"/>
          </a:xfrm>
          <a:custGeom>
            <a:avLst/>
            <a:gdLst/>
            <a:ahLst/>
            <a:cxnLst/>
            <a:rect l="l" t="t" r="r" b="b"/>
            <a:pathLst>
              <a:path w="3761892" h="3755077">
                <a:moveTo>
                  <a:pt x="0" y="0"/>
                </a:moveTo>
                <a:lnTo>
                  <a:pt x="3761892" y="0"/>
                </a:lnTo>
                <a:lnTo>
                  <a:pt x="3761892" y="3755077"/>
                </a:lnTo>
                <a:lnTo>
                  <a:pt x="0" y="3755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18270" y="3602121"/>
            <a:ext cx="14843745" cy="5629004"/>
          </a:xfrm>
          <a:custGeom>
            <a:avLst/>
            <a:gdLst/>
            <a:ahLst/>
            <a:cxnLst/>
            <a:rect l="l" t="t" r="r" b="b"/>
            <a:pathLst>
              <a:path w="14843745" h="5629004">
                <a:moveTo>
                  <a:pt x="0" y="0"/>
                </a:moveTo>
                <a:lnTo>
                  <a:pt x="14843745" y="0"/>
                </a:lnTo>
                <a:lnTo>
                  <a:pt x="14843745" y="5629005"/>
                </a:lnTo>
                <a:lnTo>
                  <a:pt x="0" y="5629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22128" y="2325771"/>
            <a:ext cx="8865323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Import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các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thư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viện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cần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thiết</a:t>
            </a: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 algn="ctr">
              <a:lnSpc>
                <a:spcPts val="4950"/>
              </a:lnSpc>
              <a:spcBef>
                <a:spcPct val="0"/>
              </a:spcBef>
            </a:pP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</p:txBody>
      </p:sp>
      <p:sp>
        <p:nvSpPr>
          <p:cNvPr id="6" name="Freeform 6"/>
          <p:cNvSpPr/>
          <p:nvPr/>
        </p:nvSpPr>
        <p:spPr>
          <a:xfrm rot="-2501689">
            <a:off x="14967076" y="146080"/>
            <a:ext cx="687823" cy="652795"/>
          </a:xfrm>
          <a:custGeom>
            <a:avLst/>
            <a:gdLst/>
            <a:ahLst/>
            <a:cxnLst/>
            <a:rect l="l" t="t" r="r" b="b"/>
            <a:pathLst>
              <a:path w="687823" h="652795">
                <a:moveTo>
                  <a:pt x="0" y="0"/>
                </a:moveTo>
                <a:lnTo>
                  <a:pt x="687824" y="0"/>
                </a:lnTo>
                <a:lnTo>
                  <a:pt x="687824" y="652795"/>
                </a:lnTo>
                <a:lnTo>
                  <a:pt x="0" y="652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291123" y="3695478"/>
            <a:ext cx="823827" cy="858474"/>
          </a:xfrm>
          <a:custGeom>
            <a:avLst/>
            <a:gdLst/>
            <a:ahLst/>
            <a:cxnLst/>
            <a:rect l="l" t="t" r="r" b="b"/>
            <a:pathLst>
              <a:path w="823827" h="858474">
                <a:moveTo>
                  <a:pt x="0" y="0"/>
                </a:moveTo>
                <a:lnTo>
                  <a:pt x="823826" y="0"/>
                </a:lnTo>
                <a:lnTo>
                  <a:pt x="823826" y="858474"/>
                </a:lnTo>
                <a:lnTo>
                  <a:pt x="0" y="8584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8270" y="3345789"/>
            <a:ext cx="12936686" cy="6361722"/>
          </a:xfrm>
          <a:custGeom>
            <a:avLst/>
            <a:gdLst/>
            <a:ahLst/>
            <a:cxnLst/>
            <a:rect l="l" t="t" r="r" b="b"/>
            <a:pathLst>
              <a:path w="12936686" h="6361722">
                <a:moveTo>
                  <a:pt x="0" y="0"/>
                </a:moveTo>
                <a:lnTo>
                  <a:pt x="12936686" y="0"/>
                </a:lnTo>
                <a:lnTo>
                  <a:pt x="12936686" y="6361722"/>
                </a:lnTo>
                <a:lnTo>
                  <a:pt x="0" y="6361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22128" y="2325771"/>
            <a:ext cx="886532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Khởi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tạo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dataset</a:t>
            </a:r>
          </a:p>
        </p:txBody>
      </p:sp>
      <p:sp>
        <p:nvSpPr>
          <p:cNvPr id="5" name="Freeform 5"/>
          <p:cNvSpPr/>
          <p:nvPr/>
        </p:nvSpPr>
        <p:spPr>
          <a:xfrm>
            <a:off x="14581069" y="798875"/>
            <a:ext cx="3761892" cy="3755077"/>
          </a:xfrm>
          <a:custGeom>
            <a:avLst/>
            <a:gdLst/>
            <a:ahLst/>
            <a:cxnLst/>
            <a:rect l="l" t="t" r="r" b="b"/>
            <a:pathLst>
              <a:path w="3761892" h="3755077">
                <a:moveTo>
                  <a:pt x="0" y="0"/>
                </a:moveTo>
                <a:lnTo>
                  <a:pt x="3761892" y="0"/>
                </a:lnTo>
                <a:lnTo>
                  <a:pt x="3761892" y="3755077"/>
                </a:lnTo>
                <a:lnTo>
                  <a:pt x="0" y="3755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2501689">
            <a:off x="14967076" y="146080"/>
            <a:ext cx="687823" cy="652795"/>
          </a:xfrm>
          <a:custGeom>
            <a:avLst/>
            <a:gdLst/>
            <a:ahLst/>
            <a:cxnLst/>
            <a:rect l="l" t="t" r="r" b="b"/>
            <a:pathLst>
              <a:path w="687823" h="652795">
                <a:moveTo>
                  <a:pt x="0" y="0"/>
                </a:moveTo>
                <a:lnTo>
                  <a:pt x="687824" y="0"/>
                </a:lnTo>
                <a:lnTo>
                  <a:pt x="687824" y="652795"/>
                </a:lnTo>
                <a:lnTo>
                  <a:pt x="0" y="652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1644" y="3587212"/>
            <a:ext cx="11584731" cy="5886204"/>
          </a:xfrm>
          <a:custGeom>
            <a:avLst/>
            <a:gdLst/>
            <a:ahLst/>
            <a:cxnLst/>
            <a:rect l="l" t="t" r="r" b="b"/>
            <a:pathLst>
              <a:path w="11584731" h="5886204">
                <a:moveTo>
                  <a:pt x="0" y="0"/>
                </a:moveTo>
                <a:lnTo>
                  <a:pt x="11584731" y="0"/>
                </a:lnTo>
                <a:lnTo>
                  <a:pt x="11584731" y="5886204"/>
                </a:lnTo>
                <a:lnTo>
                  <a:pt x="0" y="5886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22128" y="2325771"/>
            <a:ext cx="12778590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Lấy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kích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thước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và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phần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tử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của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dataset:</a:t>
            </a:r>
          </a:p>
          <a:p>
            <a:pPr algn="ctr">
              <a:lnSpc>
                <a:spcPts val="4950"/>
              </a:lnSpc>
              <a:spcBef>
                <a:spcPct val="0"/>
              </a:spcBef>
            </a:pP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581069" y="798875"/>
            <a:ext cx="3761892" cy="3755077"/>
          </a:xfrm>
          <a:custGeom>
            <a:avLst/>
            <a:gdLst/>
            <a:ahLst/>
            <a:cxnLst/>
            <a:rect l="l" t="t" r="r" b="b"/>
            <a:pathLst>
              <a:path w="3761892" h="3755077">
                <a:moveTo>
                  <a:pt x="0" y="0"/>
                </a:moveTo>
                <a:lnTo>
                  <a:pt x="3761892" y="0"/>
                </a:lnTo>
                <a:lnTo>
                  <a:pt x="3761892" y="3755077"/>
                </a:lnTo>
                <a:lnTo>
                  <a:pt x="0" y="3755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2501689">
            <a:off x="14967076" y="146080"/>
            <a:ext cx="687823" cy="652795"/>
          </a:xfrm>
          <a:custGeom>
            <a:avLst/>
            <a:gdLst/>
            <a:ahLst/>
            <a:cxnLst/>
            <a:rect l="l" t="t" r="r" b="b"/>
            <a:pathLst>
              <a:path w="687823" h="652795">
                <a:moveTo>
                  <a:pt x="0" y="0"/>
                </a:moveTo>
                <a:lnTo>
                  <a:pt x="687824" y="0"/>
                </a:lnTo>
                <a:lnTo>
                  <a:pt x="687824" y="652795"/>
                </a:lnTo>
                <a:lnTo>
                  <a:pt x="0" y="652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581069" y="798875"/>
            <a:ext cx="3761892" cy="3755077"/>
          </a:xfrm>
          <a:custGeom>
            <a:avLst/>
            <a:gdLst/>
            <a:ahLst/>
            <a:cxnLst/>
            <a:rect l="l" t="t" r="r" b="b"/>
            <a:pathLst>
              <a:path w="3761892" h="3755077">
                <a:moveTo>
                  <a:pt x="0" y="0"/>
                </a:moveTo>
                <a:lnTo>
                  <a:pt x="3761892" y="0"/>
                </a:lnTo>
                <a:lnTo>
                  <a:pt x="3761892" y="3755077"/>
                </a:lnTo>
                <a:lnTo>
                  <a:pt x="0" y="3755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2501689">
            <a:off x="14967076" y="146080"/>
            <a:ext cx="687823" cy="652795"/>
          </a:xfrm>
          <a:custGeom>
            <a:avLst/>
            <a:gdLst/>
            <a:ahLst/>
            <a:cxnLst/>
            <a:rect l="l" t="t" r="r" b="b"/>
            <a:pathLst>
              <a:path w="687823" h="652795">
                <a:moveTo>
                  <a:pt x="0" y="0"/>
                </a:moveTo>
                <a:lnTo>
                  <a:pt x="687824" y="0"/>
                </a:lnTo>
                <a:lnTo>
                  <a:pt x="687824" y="652795"/>
                </a:lnTo>
                <a:lnTo>
                  <a:pt x="0" y="65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18270" y="3390900"/>
            <a:ext cx="14843745" cy="5801178"/>
          </a:xfrm>
          <a:custGeom>
            <a:avLst/>
            <a:gdLst/>
            <a:ahLst/>
            <a:cxnLst/>
            <a:rect l="l" t="t" r="r" b="b"/>
            <a:pathLst>
              <a:path w="14843745" h="5801178">
                <a:moveTo>
                  <a:pt x="0" y="0"/>
                </a:moveTo>
                <a:lnTo>
                  <a:pt x="14843745" y="0"/>
                </a:lnTo>
                <a:lnTo>
                  <a:pt x="14843745" y="5801178"/>
                </a:lnTo>
                <a:lnTo>
                  <a:pt x="0" y="580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82944" y="2325771"/>
            <a:ext cx="13798126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Chia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dữ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liệu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thành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tập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huấn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luyện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và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tập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kiểm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tra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:</a:t>
            </a:r>
          </a:p>
          <a:p>
            <a:pPr algn="ctr">
              <a:lnSpc>
                <a:spcPts val="4950"/>
              </a:lnSpc>
              <a:spcBef>
                <a:spcPct val="0"/>
              </a:spcBef>
            </a:pP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581069" y="798875"/>
            <a:ext cx="3761892" cy="3755077"/>
          </a:xfrm>
          <a:custGeom>
            <a:avLst/>
            <a:gdLst/>
            <a:ahLst/>
            <a:cxnLst/>
            <a:rect l="l" t="t" r="r" b="b"/>
            <a:pathLst>
              <a:path w="3761892" h="3755077">
                <a:moveTo>
                  <a:pt x="0" y="0"/>
                </a:moveTo>
                <a:lnTo>
                  <a:pt x="3761892" y="0"/>
                </a:lnTo>
                <a:lnTo>
                  <a:pt x="3761892" y="3755077"/>
                </a:lnTo>
                <a:lnTo>
                  <a:pt x="0" y="3755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2501689">
            <a:off x="14967076" y="146080"/>
            <a:ext cx="687823" cy="652795"/>
          </a:xfrm>
          <a:custGeom>
            <a:avLst/>
            <a:gdLst/>
            <a:ahLst/>
            <a:cxnLst/>
            <a:rect l="l" t="t" r="r" b="b"/>
            <a:pathLst>
              <a:path w="687823" h="652795">
                <a:moveTo>
                  <a:pt x="0" y="0"/>
                </a:moveTo>
                <a:lnTo>
                  <a:pt x="687824" y="0"/>
                </a:lnTo>
                <a:lnTo>
                  <a:pt x="687824" y="652795"/>
                </a:lnTo>
                <a:lnTo>
                  <a:pt x="0" y="65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18270" y="3187803"/>
            <a:ext cx="13218812" cy="6744292"/>
          </a:xfrm>
          <a:custGeom>
            <a:avLst/>
            <a:gdLst/>
            <a:ahLst/>
            <a:cxnLst/>
            <a:rect l="l" t="t" r="r" b="b"/>
            <a:pathLst>
              <a:path w="13218812" h="6744292">
                <a:moveTo>
                  <a:pt x="0" y="0"/>
                </a:moveTo>
                <a:lnTo>
                  <a:pt x="13218812" y="0"/>
                </a:lnTo>
                <a:lnTo>
                  <a:pt x="13218812" y="6744292"/>
                </a:lnTo>
                <a:lnTo>
                  <a:pt x="0" y="6744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82944" y="2325771"/>
            <a:ext cx="13798126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Chia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dữ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liệu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thành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tập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huấn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luyện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và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tập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kiểm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tra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:</a:t>
            </a:r>
          </a:p>
          <a:p>
            <a:pPr algn="ctr">
              <a:lnSpc>
                <a:spcPts val="4950"/>
              </a:lnSpc>
              <a:spcBef>
                <a:spcPct val="0"/>
              </a:spcBef>
            </a:pP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8655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590594" y="798875"/>
            <a:ext cx="3761892" cy="3755077"/>
          </a:xfrm>
          <a:custGeom>
            <a:avLst/>
            <a:gdLst/>
            <a:ahLst/>
            <a:cxnLst/>
            <a:rect l="l" t="t" r="r" b="b"/>
            <a:pathLst>
              <a:path w="3761892" h="3755077">
                <a:moveTo>
                  <a:pt x="0" y="0"/>
                </a:moveTo>
                <a:lnTo>
                  <a:pt x="3761892" y="0"/>
                </a:lnTo>
                <a:lnTo>
                  <a:pt x="3761892" y="3755077"/>
                </a:lnTo>
                <a:lnTo>
                  <a:pt x="0" y="3755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2501689">
            <a:off x="14976601" y="146080"/>
            <a:ext cx="687823" cy="652795"/>
          </a:xfrm>
          <a:custGeom>
            <a:avLst/>
            <a:gdLst/>
            <a:ahLst/>
            <a:cxnLst/>
            <a:rect l="l" t="t" r="r" b="b"/>
            <a:pathLst>
              <a:path w="687823" h="652795">
                <a:moveTo>
                  <a:pt x="0" y="0"/>
                </a:moveTo>
                <a:lnTo>
                  <a:pt x="687824" y="0"/>
                </a:lnTo>
                <a:lnTo>
                  <a:pt x="687824" y="652795"/>
                </a:lnTo>
                <a:lnTo>
                  <a:pt x="0" y="65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27795" y="3834049"/>
            <a:ext cx="14421449" cy="6140046"/>
          </a:xfrm>
          <a:custGeom>
            <a:avLst/>
            <a:gdLst/>
            <a:ahLst/>
            <a:cxnLst/>
            <a:rect l="l" t="t" r="r" b="b"/>
            <a:pathLst>
              <a:path w="14421449" h="6140046">
                <a:moveTo>
                  <a:pt x="0" y="0"/>
                </a:moveTo>
                <a:lnTo>
                  <a:pt x="14421450" y="0"/>
                </a:lnTo>
                <a:lnTo>
                  <a:pt x="14421450" y="6140046"/>
                </a:lnTo>
                <a:lnTo>
                  <a:pt x="0" y="6140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012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92469" y="2325771"/>
            <a:ext cx="13798126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Hiển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thi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̣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một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sô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́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ảnh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ngẫu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nhiên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trong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dư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̃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liệu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:</a:t>
            </a:r>
          </a:p>
          <a:p>
            <a:pPr algn="ctr">
              <a:lnSpc>
                <a:spcPts val="4950"/>
              </a:lnSpc>
              <a:spcBef>
                <a:spcPct val="0"/>
              </a:spcBef>
            </a:pPr>
            <a:endParaRPr lang="en-US" sz="4500" dirty="0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581069" y="798875"/>
            <a:ext cx="3761892" cy="3755077"/>
          </a:xfrm>
          <a:custGeom>
            <a:avLst/>
            <a:gdLst/>
            <a:ahLst/>
            <a:cxnLst/>
            <a:rect l="l" t="t" r="r" b="b"/>
            <a:pathLst>
              <a:path w="3761892" h="3755077">
                <a:moveTo>
                  <a:pt x="0" y="0"/>
                </a:moveTo>
                <a:lnTo>
                  <a:pt x="3761892" y="0"/>
                </a:lnTo>
                <a:lnTo>
                  <a:pt x="3761892" y="3755077"/>
                </a:lnTo>
                <a:lnTo>
                  <a:pt x="0" y="3755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501689">
            <a:off x="14967076" y="146080"/>
            <a:ext cx="687823" cy="652795"/>
          </a:xfrm>
          <a:custGeom>
            <a:avLst/>
            <a:gdLst/>
            <a:ahLst/>
            <a:cxnLst/>
            <a:rect l="l" t="t" r="r" b="b"/>
            <a:pathLst>
              <a:path w="687823" h="652795">
                <a:moveTo>
                  <a:pt x="0" y="0"/>
                </a:moveTo>
                <a:lnTo>
                  <a:pt x="687824" y="0"/>
                </a:lnTo>
                <a:lnTo>
                  <a:pt x="687824" y="652795"/>
                </a:lnTo>
                <a:lnTo>
                  <a:pt x="0" y="65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18270" y="3834049"/>
            <a:ext cx="14421449" cy="6140046"/>
          </a:xfrm>
          <a:custGeom>
            <a:avLst/>
            <a:gdLst/>
            <a:ahLst/>
            <a:cxnLst/>
            <a:rect l="l" t="t" r="r" b="b"/>
            <a:pathLst>
              <a:path w="14421449" h="6140046">
                <a:moveTo>
                  <a:pt x="0" y="0"/>
                </a:moveTo>
                <a:lnTo>
                  <a:pt x="14421450" y="0"/>
                </a:lnTo>
                <a:lnTo>
                  <a:pt x="14421450" y="6140046"/>
                </a:lnTo>
                <a:lnTo>
                  <a:pt x="0" y="6140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0120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581069" y="798875"/>
            <a:ext cx="3761892" cy="3755077"/>
          </a:xfrm>
          <a:custGeom>
            <a:avLst/>
            <a:gdLst/>
            <a:ahLst/>
            <a:cxnLst/>
            <a:rect l="l" t="t" r="r" b="b"/>
            <a:pathLst>
              <a:path w="3761892" h="3755077">
                <a:moveTo>
                  <a:pt x="0" y="0"/>
                </a:moveTo>
                <a:lnTo>
                  <a:pt x="3761892" y="0"/>
                </a:lnTo>
                <a:lnTo>
                  <a:pt x="3761892" y="3755077"/>
                </a:lnTo>
                <a:lnTo>
                  <a:pt x="0" y="3755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2501689">
            <a:off x="14967076" y="146080"/>
            <a:ext cx="687823" cy="652795"/>
          </a:xfrm>
          <a:custGeom>
            <a:avLst/>
            <a:gdLst/>
            <a:ahLst/>
            <a:cxnLst/>
            <a:rect l="l" t="t" r="r" b="b"/>
            <a:pathLst>
              <a:path w="687823" h="652795">
                <a:moveTo>
                  <a:pt x="0" y="0"/>
                </a:moveTo>
                <a:lnTo>
                  <a:pt x="687824" y="0"/>
                </a:lnTo>
                <a:lnTo>
                  <a:pt x="687824" y="652795"/>
                </a:lnTo>
                <a:lnTo>
                  <a:pt x="0" y="65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18270" y="3602121"/>
            <a:ext cx="14528045" cy="6584560"/>
          </a:xfrm>
          <a:custGeom>
            <a:avLst/>
            <a:gdLst/>
            <a:ahLst/>
            <a:cxnLst/>
            <a:rect l="l" t="t" r="r" b="b"/>
            <a:pathLst>
              <a:path w="14528045" h="6584560">
                <a:moveTo>
                  <a:pt x="0" y="0"/>
                </a:moveTo>
                <a:lnTo>
                  <a:pt x="14528045" y="0"/>
                </a:lnTo>
                <a:lnTo>
                  <a:pt x="14528045" y="6584561"/>
                </a:lnTo>
                <a:lnTo>
                  <a:pt x="0" y="6584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90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82944" y="2325771"/>
            <a:ext cx="13798126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Hiển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thi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̣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một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sô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́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ảnh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ngẫu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nhiên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trong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dư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̃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liệu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:</a:t>
            </a:r>
          </a:p>
          <a:p>
            <a:pPr algn="ctr">
              <a:lnSpc>
                <a:spcPts val="4950"/>
              </a:lnSpc>
              <a:spcBef>
                <a:spcPct val="0"/>
              </a:spcBef>
            </a:pP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581069" y="798875"/>
            <a:ext cx="3761892" cy="3755077"/>
          </a:xfrm>
          <a:custGeom>
            <a:avLst/>
            <a:gdLst/>
            <a:ahLst/>
            <a:cxnLst/>
            <a:rect l="l" t="t" r="r" b="b"/>
            <a:pathLst>
              <a:path w="3761892" h="3755077">
                <a:moveTo>
                  <a:pt x="0" y="0"/>
                </a:moveTo>
                <a:lnTo>
                  <a:pt x="3761892" y="0"/>
                </a:lnTo>
                <a:lnTo>
                  <a:pt x="3761892" y="3755077"/>
                </a:lnTo>
                <a:lnTo>
                  <a:pt x="0" y="3755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2501689">
            <a:off x="14967076" y="146080"/>
            <a:ext cx="687823" cy="652795"/>
          </a:xfrm>
          <a:custGeom>
            <a:avLst/>
            <a:gdLst/>
            <a:ahLst/>
            <a:cxnLst/>
            <a:rect l="l" t="t" r="r" b="b"/>
            <a:pathLst>
              <a:path w="687823" h="652795">
                <a:moveTo>
                  <a:pt x="0" y="0"/>
                </a:moveTo>
                <a:lnTo>
                  <a:pt x="687824" y="0"/>
                </a:lnTo>
                <a:lnTo>
                  <a:pt x="687824" y="652795"/>
                </a:lnTo>
                <a:lnTo>
                  <a:pt x="0" y="65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82619" y="4553952"/>
            <a:ext cx="8779806" cy="4247514"/>
          </a:xfrm>
          <a:custGeom>
            <a:avLst/>
            <a:gdLst/>
            <a:ahLst/>
            <a:cxnLst/>
            <a:rect l="l" t="t" r="r" b="b"/>
            <a:pathLst>
              <a:path w="8779806" h="4247514">
                <a:moveTo>
                  <a:pt x="0" y="0"/>
                </a:moveTo>
                <a:lnTo>
                  <a:pt x="8779806" y="0"/>
                </a:lnTo>
                <a:lnTo>
                  <a:pt x="8779806" y="4247513"/>
                </a:lnTo>
                <a:lnTo>
                  <a:pt x="0" y="42475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461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144000" y="4553952"/>
            <a:ext cx="7816509" cy="5472030"/>
          </a:xfrm>
          <a:custGeom>
            <a:avLst/>
            <a:gdLst/>
            <a:ahLst/>
            <a:cxnLst/>
            <a:rect l="l" t="t" r="r" b="b"/>
            <a:pathLst>
              <a:path w="7816509" h="5472030">
                <a:moveTo>
                  <a:pt x="0" y="0"/>
                </a:moveTo>
                <a:lnTo>
                  <a:pt x="7816509" y="0"/>
                </a:lnTo>
                <a:lnTo>
                  <a:pt x="7816509" y="5472030"/>
                </a:lnTo>
                <a:lnTo>
                  <a:pt x="0" y="5472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9611" b="-5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82944" y="2325771"/>
            <a:ext cx="13798126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Định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nghĩa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mô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hình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CNN:</a:t>
            </a:r>
          </a:p>
          <a:p>
            <a:pPr algn="ctr">
              <a:lnSpc>
                <a:spcPts val="4950"/>
              </a:lnSpc>
              <a:spcBef>
                <a:spcPct val="0"/>
              </a:spcBef>
            </a:pP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581069" y="798875"/>
            <a:ext cx="3761892" cy="3755077"/>
          </a:xfrm>
          <a:custGeom>
            <a:avLst/>
            <a:gdLst/>
            <a:ahLst/>
            <a:cxnLst/>
            <a:rect l="l" t="t" r="r" b="b"/>
            <a:pathLst>
              <a:path w="3761892" h="3755077">
                <a:moveTo>
                  <a:pt x="0" y="0"/>
                </a:moveTo>
                <a:lnTo>
                  <a:pt x="3761892" y="0"/>
                </a:lnTo>
                <a:lnTo>
                  <a:pt x="3761892" y="3755077"/>
                </a:lnTo>
                <a:lnTo>
                  <a:pt x="0" y="3755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2501689">
            <a:off x="14967076" y="146080"/>
            <a:ext cx="687823" cy="652795"/>
          </a:xfrm>
          <a:custGeom>
            <a:avLst/>
            <a:gdLst/>
            <a:ahLst/>
            <a:cxnLst/>
            <a:rect l="l" t="t" r="r" b="b"/>
            <a:pathLst>
              <a:path w="687823" h="652795">
                <a:moveTo>
                  <a:pt x="0" y="0"/>
                </a:moveTo>
                <a:lnTo>
                  <a:pt x="687824" y="0"/>
                </a:lnTo>
                <a:lnTo>
                  <a:pt x="687824" y="652795"/>
                </a:lnTo>
                <a:lnTo>
                  <a:pt x="0" y="65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98392" y="5143500"/>
            <a:ext cx="13481379" cy="2273752"/>
          </a:xfrm>
          <a:custGeom>
            <a:avLst/>
            <a:gdLst/>
            <a:ahLst/>
            <a:cxnLst/>
            <a:rect l="l" t="t" r="r" b="b"/>
            <a:pathLst>
              <a:path w="13481379" h="2273752">
                <a:moveTo>
                  <a:pt x="0" y="0"/>
                </a:moveTo>
                <a:lnTo>
                  <a:pt x="13481380" y="0"/>
                </a:lnTo>
                <a:lnTo>
                  <a:pt x="13481380" y="2273752"/>
                </a:lnTo>
                <a:lnTo>
                  <a:pt x="0" y="2273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82944" y="2325771"/>
            <a:ext cx="13798126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Định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nghĩa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criterion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và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optimizer:</a:t>
            </a:r>
          </a:p>
          <a:p>
            <a:pPr algn="ctr">
              <a:lnSpc>
                <a:spcPts val="4950"/>
              </a:lnSpc>
              <a:spcBef>
                <a:spcPct val="0"/>
              </a:spcBef>
            </a:pP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8180" y="3545064"/>
            <a:ext cx="7935707" cy="395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1"/>
              </a:lnSpc>
            </a:pPr>
            <a:r>
              <a:rPr lang="en-US" sz="6399" b="1" dirty="0">
                <a:solidFill>
                  <a:srgbClr val="F3F3F3"/>
                </a:solidFill>
                <a:latin typeface="Times New Roman" panose="02020603050405020304" pitchFamily="18" charset="0"/>
                <a:ea typeface="Aileron Heavy"/>
                <a:cs typeface="Times New Roman" panose="02020603050405020304" pitchFamily="18" charset="0"/>
                <a:sym typeface="Aileron Heavy"/>
              </a:rPr>
              <a:t> CHƯƠNG 1. TỔNG QUAN VỀ DỮ LIỆU VÀ HỌC SÂU</a:t>
            </a:r>
          </a:p>
          <a:p>
            <a:pPr algn="l">
              <a:lnSpc>
                <a:spcPts val="7872"/>
              </a:lnSpc>
              <a:spcBef>
                <a:spcPct val="0"/>
              </a:spcBef>
            </a:pPr>
            <a:endParaRPr lang="en-US" sz="6399" b="1" dirty="0">
              <a:solidFill>
                <a:srgbClr val="F3F3F3"/>
              </a:solidFill>
              <a:latin typeface="Times New Roman" panose="02020603050405020304" pitchFamily="18" charset="0"/>
              <a:ea typeface="Aileron Heavy"/>
              <a:cs typeface="Times New Roman" panose="02020603050405020304" pitchFamily="18" charset="0"/>
              <a:sym typeface="Aileron Heavy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441695" y="2007108"/>
            <a:ext cx="7381179" cy="6272784"/>
          </a:xfrm>
          <a:custGeom>
            <a:avLst/>
            <a:gdLst/>
            <a:ahLst/>
            <a:cxnLst/>
            <a:rect l="l" t="t" r="r" b="b"/>
            <a:pathLst>
              <a:path w="7381179" h="6272784">
                <a:moveTo>
                  <a:pt x="0" y="0"/>
                </a:moveTo>
                <a:lnTo>
                  <a:pt x="7381179" y="0"/>
                </a:lnTo>
                <a:lnTo>
                  <a:pt x="7381179" y="6272784"/>
                </a:lnTo>
                <a:lnTo>
                  <a:pt x="0" y="6272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432890">
            <a:off x="15919520" y="2074708"/>
            <a:ext cx="1181415" cy="1032184"/>
          </a:xfrm>
          <a:custGeom>
            <a:avLst/>
            <a:gdLst/>
            <a:ahLst/>
            <a:cxnLst/>
            <a:rect l="l" t="t" r="r" b="b"/>
            <a:pathLst>
              <a:path w="1181415" h="1032184">
                <a:moveTo>
                  <a:pt x="0" y="0"/>
                </a:moveTo>
                <a:lnTo>
                  <a:pt x="1181416" y="0"/>
                </a:lnTo>
                <a:lnTo>
                  <a:pt x="1181416" y="1032184"/>
                </a:lnTo>
                <a:lnTo>
                  <a:pt x="0" y="1032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441695" y="7263356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8"/>
                </a:lnTo>
                <a:lnTo>
                  <a:pt x="0" y="1468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581069" y="798875"/>
            <a:ext cx="3761892" cy="3755077"/>
          </a:xfrm>
          <a:custGeom>
            <a:avLst/>
            <a:gdLst/>
            <a:ahLst/>
            <a:cxnLst/>
            <a:rect l="l" t="t" r="r" b="b"/>
            <a:pathLst>
              <a:path w="3761892" h="3755077">
                <a:moveTo>
                  <a:pt x="0" y="0"/>
                </a:moveTo>
                <a:lnTo>
                  <a:pt x="3761892" y="0"/>
                </a:lnTo>
                <a:lnTo>
                  <a:pt x="3761892" y="3755077"/>
                </a:lnTo>
                <a:lnTo>
                  <a:pt x="0" y="3755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2501689">
            <a:off x="14967076" y="146080"/>
            <a:ext cx="687823" cy="652795"/>
          </a:xfrm>
          <a:custGeom>
            <a:avLst/>
            <a:gdLst/>
            <a:ahLst/>
            <a:cxnLst/>
            <a:rect l="l" t="t" r="r" b="b"/>
            <a:pathLst>
              <a:path w="687823" h="652795">
                <a:moveTo>
                  <a:pt x="0" y="0"/>
                </a:moveTo>
                <a:lnTo>
                  <a:pt x="687824" y="0"/>
                </a:lnTo>
                <a:lnTo>
                  <a:pt x="687824" y="652795"/>
                </a:lnTo>
                <a:lnTo>
                  <a:pt x="0" y="65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02450" y="3399621"/>
            <a:ext cx="7179557" cy="6553097"/>
          </a:xfrm>
          <a:custGeom>
            <a:avLst/>
            <a:gdLst/>
            <a:ahLst/>
            <a:cxnLst/>
            <a:rect l="l" t="t" r="r" b="b"/>
            <a:pathLst>
              <a:path w="7179557" h="6553097">
                <a:moveTo>
                  <a:pt x="0" y="0"/>
                </a:moveTo>
                <a:lnTo>
                  <a:pt x="7179556" y="0"/>
                </a:lnTo>
                <a:lnTo>
                  <a:pt x="7179556" y="6553097"/>
                </a:lnTo>
                <a:lnTo>
                  <a:pt x="0" y="65530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6" r="-47965" b="-2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258272" y="3399621"/>
            <a:ext cx="9799398" cy="6553097"/>
          </a:xfrm>
          <a:custGeom>
            <a:avLst/>
            <a:gdLst/>
            <a:ahLst/>
            <a:cxnLst/>
            <a:rect l="l" t="t" r="r" b="b"/>
            <a:pathLst>
              <a:path w="9799398" h="6553097">
                <a:moveTo>
                  <a:pt x="0" y="0"/>
                </a:moveTo>
                <a:lnTo>
                  <a:pt x="9799398" y="0"/>
                </a:lnTo>
                <a:lnTo>
                  <a:pt x="9799398" y="6553097"/>
                </a:lnTo>
                <a:lnTo>
                  <a:pt x="0" y="65530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42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82944" y="2325771"/>
            <a:ext cx="13798126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Huấn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luyện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và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đánh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giá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mô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hình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:</a:t>
            </a:r>
          </a:p>
          <a:p>
            <a:pPr algn="ctr">
              <a:lnSpc>
                <a:spcPts val="4950"/>
              </a:lnSpc>
              <a:spcBef>
                <a:spcPct val="0"/>
              </a:spcBef>
            </a:pP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581069" y="798875"/>
            <a:ext cx="3761892" cy="3755077"/>
          </a:xfrm>
          <a:custGeom>
            <a:avLst/>
            <a:gdLst/>
            <a:ahLst/>
            <a:cxnLst/>
            <a:rect l="l" t="t" r="r" b="b"/>
            <a:pathLst>
              <a:path w="3761892" h="3755077">
                <a:moveTo>
                  <a:pt x="0" y="0"/>
                </a:moveTo>
                <a:lnTo>
                  <a:pt x="3761892" y="0"/>
                </a:lnTo>
                <a:lnTo>
                  <a:pt x="3761892" y="3755077"/>
                </a:lnTo>
                <a:lnTo>
                  <a:pt x="0" y="3755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2501689">
            <a:off x="14967076" y="146080"/>
            <a:ext cx="687823" cy="652795"/>
          </a:xfrm>
          <a:custGeom>
            <a:avLst/>
            <a:gdLst/>
            <a:ahLst/>
            <a:cxnLst/>
            <a:rect l="l" t="t" r="r" b="b"/>
            <a:pathLst>
              <a:path w="687823" h="652795">
                <a:moveTo>
                  <a:pt x="0" y="0"/>
                </a:moveTo>
                <a:lnTo>
                  <a:pt x="687824" y="0"/>
                </a:lnTo>
                <a:lnTo>
                  <a:pt x="687824" y="652795"/>
                </a:lnTo>
                <a:lnTo>
                  <a:pt x="0" y="65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18270" y="3145428"/>
            <a:ext cx="8689549" cy="6626045"/>
          </a:xfrm>
          <a:custGeom>
            <a:avLst/>
            <a:gdLst/>
            <a:ahLst/>
            <a:cxnLst/>
            <a:rect l="l" t="t" r="r" b="b"/>
            <a:pathLst>
              <a:path w="8689549" h="6626045">
                <a:moveTo>
                  <a:pt x="0" y="0"/>
                </a:moveTo>
                <a:lnTo>
                  <a:pt x="8689549" y="0"/>
                </a:lnTo>
                <a:lnTo>
                  <a:pt x="8689549" y="6626045"/>
                </a:lnTo>
                <a:lnTo>
                  <a:pt x="0" y="6626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23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18270" y="2057289"/>
            <a:ext cx="7575352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Vẽ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biểu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đồ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loss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và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accuracy:</a:t>
            </a:r>
          </a:p>
          <a:p>
            <a:pPr algn="ctr">
              <a:lnSpc>
                <a:spcPts val="4950"/>
              </a:lnSpc>
              <a:spcBef>
                <a:spcPct val="0"/>
              </a:spcBef>
            </a:pP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62831" y="1849346"/>
            <a:ext cx="14397135" cy="197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1"/>
              </a:lnSpc>
            </a:pPr>
            <a:r>
              <a:rPr lang="en-US" sz="6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ileron Heavy"/>
                <a:cs typeface="Times New Roman" panose="02020603050405020304" pitchFamily="18" charset="0"/>
                <a:sym typeface="Aileron Heavy"/>
              </a:rPr>
              <a:t>IV.Kết</a:t>
            </a:r>
            <a:r>
              <a:rPr lang="en-US" sz="6399" b="1" dirty="0">
                <a:solidFill>
                  <a:srgbClr val="000000"/>
                </a:solidFill>
                <a:latin typeface="Times New Roman" panose="02020603050405020304" pitchFamily="18" charset="0"/>
                <a:ea typeface="Aileron Heavy"/>
                <a:cs typeface="Times New Roman" panose="02020603050405020304" pitchFamily="18" charset="0"/>
                <a:sym typeface="Aileron Heavy"/>
              </a:rPr>
              <a:t> quả </a:t>
            </a:r>
            <a:r>
              <a:rPr lang="en-US" sz="6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ileron Heavy"/>
                <a:cs typeface="Times New Roman" panose="02020603050405020304" pitchFamily="18" charset="0"/>
                <a:sym typeface="Aileron Heavy"/>
              </a:rPr>
              <a:t>thực</a:t>
            </a:r>
            <a:r>
              <a:rPr lang="en-US" sz="6399" b="1" dirty="0">
                <a:solidFill>
                  <a:srgbClr val="000000"/>
                </a:solidFill>
                <a:latin typeface="Times New Roman" panose="02020603050405020304" pitchFamily="18" charset="0"/>
                <a:ea typeface="Aileron Heavy"/>
                <a:cs typeface="Times New Roman" panose="02020603050405020304" pitchFamily="18" charset="0"/>
                <a:sym typeface="Aileron Heavy"/>
              </a:rPr>
              <a:t> </a:t>
            </a:r>
            <a:r>
              <a:rPr lang="en-US" sz="6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ileron Heavy"/>
                <a:cs typeface="Times New Roman" panose="02020603050405020304" pitchFamily="18" charset="0"/>
                <a:sym typeface="Aileron Heavy"/>
              </a:rPr>
              <a:t>hiện</a:t>
            </a:r>
            <a:r>
              <a:rPr lang="en-US" sz="6399" b="1" dirty="0">
                <a:solidFill>
                  <a:srgbClr val="000000"/>
                </a:solidFill>
                <a:latin typeface="Times New Roman" panose="02020603050405020304" pitchFamily="18" charset="0"/>
                <a:ea typeface="Aileron Heavy"/>
                <a:cs typeface="Times New Roman" panose="02020603050405020304" pitchFamily="18" charset="0"/>
                <a:sym typeface="Aileron Heavy"/>
              </a:rPr>
              <a:t> </a:t>
            </a:r>
            <a:r>
              <a:rPr lang="en-US" sz="6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ileron Heavy"/>
                <a:cs typeface="Times New Roman" panose="02020603050405020304" pitchFamily="18" charset="0"/>
                <a:sym typeface="Aileron Heavy"/>
              </a:rPr>
              <a:t>và</a:t>
            </a:r>
            <a:r>
              <a:rPr lang="en-US" sz="6399" b="1" dirty="0">
                <a:solidFill>
                  <a:srgbClr val="000000"/>
                </a:solidFill>
                <a:latin typeface="Times New Roman" panose="02020603050405020304" pitchFamily="18" charset="0"/>
                <a:ea typeface="Aileron Heavy"/>
                <a:cs typeface="Times New Roman" panose="02020603050405020304" pitchFamily="18" charset="0"/>
                <a:sym typeface="Aileron Heavy"/>
              </a:rPr>
              <a:t> </a:t>
            </a:r>
            <a:r>
              <a:rPr lang="en-US" sz="6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ileron Heavy"/>
                <a:cs typeface="Times New Roman" panose="02020603050405020304" pitchFamily="18" charset="0"/>
                <a:sym typeface="Aileron Heavy"/>
              </a:rPr>
              <a:t>nhận</a:t>
            </a:r>
            <a:r>
              <a:rPr lang="en-US" sz="6399" b="1" dirty="0">
                <a:solidFill>
                  <a:srgbClr val="000000"/>
                </a:solidFill>
                <a:latin typeface="Times New Roman" panose="02020603050405020304" pitchFamily="18" charset="0"/>
                <a:ea typeface="Aileron Heavy"/>
                <a:cs typeface="Times New Roman" panose="02020603050405020304" pitchFamily="18" charset="0"/>
                <a:sym typeface="Aileron Heavy"/>
              </a:rPr>
              <a:t> </a:t>
            </a:r>
            <a:r>
              <a:rPr lang="en-US" sz="63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ileron Heavy"/>
                <a:cs typeface="Times New Roman" panose="02020603050405020304" pitchFamily="18" charset="0"/>
                <a:sym typeface="Aileron Heavy"/>
              </a:rPr>
              <a:t>xét</a:t>
            </a:r>
            <a:endParaRPr lang="en-US" sz="6399" b="1" dirty="0">
              <a:solidFill>
                <a:srgbClr val="000000"/>
              </a:solidFill>
              <a:latin typeface="Times New Roman" panose="02020603050405020304" pitchFamily="18" charset="0"/>
              <a:ea typeface="Aileron Heavy"/>
              <a:cs typeface="Times New Roman" panose="02020603050405020304" pitchFamily="18" charset="0"/>
              <a:sym typeface="Aileron Heavy"/>
            </a:endParaRPr>
          </a:p>
          <a:p>
            <a:pPr algn="ctr">
              <a:lnSpc>
                <a:spcPts val="7872"/>
              </a:lnSpc>
              <a:spcBef>
                <a:spcPct val="0"/>
              </a:spcBef>
            </a:pPr>
            <a:endParaRPr lang="en-US" sz="6399" b="1" dirty="0">
              <a:solidFill>
                <a:srgbClr val="000000"/>
              </a:solidFill>
              <a:latin typeface="Times New Roman" panose="02020603050405020304" pitchFamily="18" charset="0"/>
              <a:ea typeface="Aileron Heavy"/>
              <a:cs typeface="Times New Roman" panose="02020603050405020304" pitchFamily="18" charset="0"/>
              <a:sym typeface="Aileron Heavy"/>
            </a:endParaRPr>
          </a:p>
        </p:txBody>
      </p:sp>
      <p:sp>
        <p:nvSpPr>
          <p:cNvPr id="3" name="Freeform 3"/>
          <p:cNvSpPr/>
          <p:nvPr/>
        </p:nvSpPr>
        <p:spPr>
          <a:xfrm rot="-1432890">
            <a:off x="11796626" y="6007016"/>
            <a:ext cx="849728" cy="742394"/>
          </a:xfrm>
          <a:custGeom>
            <a:avLst/>
            <a:gdLst/>
            <a:ahLst/>
            <a:cxnLst/>
            <a:rect l="l" t="t" r="r" b="b"/>
            <a:pathLst>
              <a:path w="849728" h="742394">
                <a:moveTo>
                  <a:pt x="0" y="0"/>
                </a:moveTo>
                <a:lnTo>
                  <a:pt x="849728" y="0"/>
                </a:lnTo>
                <a:lnTo>
                  <a:pt x="849728" y="742394"/>
                </a:lnTo>
                <a:lnTo>
                  <a:pt x="0" y="742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612243">
            <a:off x="3373778" y="7556508"/>
            <a:ext cx="1476586" cy="1064112"/>
          </a:xfrm>
          <a:custGeom>
            <a:avLst/>
            <a:gdLst/>
            <a:ahLst/>
            <a:cxnLst/>
            <a:rect l="l" t="t" r="r" b="b"/>
            <a:pathLst>
              <a:path w="1476586" h="1064112">
                <a:moveTo>
                  <a:pt x="0" y="0"/>
                </a:moveTo>
                <a:lnTo>
                  <a:pt x="1476586" y="0"/>
                </a:lnTo>
                <a:lnTo>
                  <a:pt x="1476586" y="1064112"/>
                </a:lnTo>
                <a:lnTo>
                  <a:pt x="0" y="1064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364280" y="3973112"/>
            <a:ext cx="7247704" cy="5833045"/>
          </a:xfrm>
          <a:custGeom>
            <a:avLst/>
            <a:gdLst/>
            <a:ahLst/>
            <a:cxnLst/>
            <a:rect l="l" t="t" r="r" b="b"/>
            <a:pathLst>
              <a:path w="7247704" h="5833045">
                <a:moveTo>
                  <a:pt x="0" y="0"/>
                </a:moveTo>
                <a:lnTo>
                  <a:pt x="7247705" y="0"/>
                </a:lnTo>
                <a:lnTo>
                  <a:pt x="7247705" y="5833045"/>
                </a:lnTo>
                <a:lnTo>
                  <a:pt x="0" y="5833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581069" y="798875"/>
            <a:ext cx="3761892" cy="3755077"/>
          </a:xfrm>
          <a:custGeom>
            <a:avLst/>
            <a:gdLst/>
            <a:ahLst/>
            <a:cxnLst/>
            <a:rect l="l" t="t" r="r" b="b"/>
            <a:pathLst>
              <a:path w="3761892" h="3755077">
                <a:moveTo>
                  <a:pt x="0" y="0"/>
                </a:moveTo>
                <a:lnTo>
                  <a:pt x="3761892" y="0"/>
                </a:lnTo>
                <a:lnTo>
                  <a:pt x="3761892" y="3755077"/>
                </a:lnTo>
                <a:lnTo>
                  <a:pt x="0" y="3755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2501689">
            <a:off x="14967076" y="146080"/>
            <a:ext cx="687823" cy="652795"/>
          </a:xfrm>
          <a:custGeom>
            <a:avLst/>
            <a:gdLst/>
            <a:ahLst/>
            <a:cxnLst/>
            <a:rect l="l" t="t" r="r" b="b"/>
            <a:pathLst>
              <a:path w="687823" h="652795">
                <a:moveTo>
                  <a:pt x="0" y="0"/>
                </a:moveTo>
                <a:lnTo>
                  <a:pt x="687824" y="0"/>
                </a:lnTo>
                <a:lnTo>
                  <a:pt x="687824" y="652795"/>
                </a:lnTo>
                <a:lnTo>
                  <a:pt x="0" y="65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2957964"/>
            <a:ext cx="15262112" cy="14658071"/>
          </a:xfrm>
          <a:custGeom>
            <a:avLst/>
            <a:gdLst/>
            <a:ahLst/>
            <a:cxnLst/>
            <a:rect l="l" t="t" r="r" b="b"/>
            <a:pathLst>
              <a:path w="15262112" h="14658071">
                <a:moveTo>
                  <a:pt x="0" y="0"/>
                </a:moveTo>
                <a:lnTo>
                  <a:pt x="15262112" y="0"/>
                </a:lnTo>
                <a:lnTo>
                  <a:pt x="15262112" y="14658072"/>
                </a:lnTo>
                <a:lnTo>
                  <a:pt x="0" y="146580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-1173690" y="1742964"/>
            <a:ext cx="13798126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Kết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quả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huấn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luyện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:</a:t>
            </a:r>
          </a:p>
          <a:p>
            <a:pPr algn="ctr">
              <a:lnSpc>
                <a:spcPts val="4950"/>
              </a:lnSpc>
            </a:pP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 algn="ctr">
              <a:lnSpc>
                <a:spcPts val="4950"/>
              </a:lnSpc>
              <a:spcBef>
                <a:spcPct val="0"/>
              </a:spcBef>
            </a:pP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23852" y="1019870"/>
            <a:ext cx="7830991" cy="144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000"/>
              </a:lnSpc>
              <a:spcBef>
                <a:spcPct val="0"/>
              </a:spcBef>
            </a:pPr>
            <a:r>
              <a:rPr lang="en-US" sz="10000">
                <a:solidFill>
                  <a:srgbClr val="F3F3F3"/>
                </a:solidFill>
                <a:latin typeface="Times New Roman" panose="02020603050405020304" pitchFamily="18" charset="0"/>
                <a:ea typeface="Aileron Ultra-Bold"/>
                <a:cs typeface="Times New Roman" panose="02020603050405020304" pitchFamily="18" charset="0"/>
                <a:sym typeface="Aileron Ultra-Bold"/>
              </a:rPr>
              <a:t>Nhận xét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2110" y="4417013"/>
            <a:ext cx="4117581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000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rain Loss: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Epoch 1: 0.6650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Epoch 10: 0.4104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Epoch 30: 0.0793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Kết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Luận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: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Mô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hình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cải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thiện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rõ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rệt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qua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các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epoch.</a:t>
            </a:r>
          </a:p>
          <a:p>
            <a:pPr marL="0" lvl="0" indent="0" algn="l">
              <a:lnSpc>
                <a:spcPts val="4200"/>
              </a:lnSpc>
            </a:pPr>
            <a:endParaRPr lang="en-US" sz="3000" u="none" spc="39" dirty="0">
              <a:solidFill>
                <a:srgbClr val="F3F3F3"/>
              </a:solidFill>
              <a:latin typeface="Times New Roman" panose="02020603050405020304" pitchFamily="18" charset="0"/>
              <a:ea typeface="Aileron"/>
              <a:cs typeface="Times New Roman" panose="02020603050405020304" pitchFamily="18" charset="0"/>
              <a:sym typeface="Ailero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2541623" y="-1062739"/>
            <a:ext cx="8765490" cy="5065179"/>
          </a:xfrm>
          <a:custGeom>
            <a:avLst/>
            <a:gdLst/>
            <a:ahLst/>
            <a:cxnLst/>
            <a:rect l="l" t="t" r="r" b="b"/>
            <a:pathLst>
              <a:path w="8765490" h="5065179">
                <a:moveTo>
                  <a:pt x="0" y="0"/>
                </a:moveTo>
                <a:lnTo>
                  <a:pt x="8765489" y="0"/>
                </a:lnTo>
                <a:lnTo>
                  <a:pt x="8765489" y="5065180"/>
                </a:lnTo>
                <a:lnTo>
                  <a:pt x="0" y="5065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525037" y="6013011"/>
            <a:ext cx="4628213" cy="4519739"/>
          </a:xfrm>
          <a:custGeom>
            <a:avLst/>
            <a:gdLst/>
            <a:ahLst/>
            <a:cxnLst/>
            <a:rect l="l" t="t" r="r" b="b"/>
            <a:pathLst>
              <a:path w="4628213" h="4519739">
                <a:moveTo>
                  <a:pt x="0" y="0"/>
                </a:moveTo>
                <a:lnTo>
                  <a:pt x="4628213" y="0"/>
                </a:lnTo>
                <a:lnTo>
                  <a:pt x="4628213" y="4519739"/>
                </a:lnTo>
                <a:lnTo>
                  <a:pt x="0" y="4519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218539">
            <a:off x="15771332" y="5645760"/>
            <a:ext cx="840694" cy="734501"/>
          </a:xfrm>
          <a:custGeom>
            <a:avLst/>
            <a:gdLst/>
            <a:ahLst/>
            <a:cxnLst/>
            <a:rect l="l" t="t" r="r" b="b"/>
            <a:pathLst>
              <a:path w="840694" h="734501">
                <a:moveTo>
                  <a:pt x="0" y="0"/>
                </a:moveTo>
                <a:lnTo>
                  <a:pt x="840694" y="0"/>
                </a:lnTo>
                <a:lnTo>
                  <a:pt x="840694" y="734501"/>
                </a:lnTo>
                <a:lnTo>
                  <a:pt x="0" y="734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22722">
            <a:off x="4987781" y="1985492"/>
            <a:ext cx="2097875" cy="1123155"/>
          </a:xfrm>
          <a:custGeom>
            <a:avLst/>
            <a:gdLst/>
            <a:ahLst/>
            <a:cxnLst/>
            <a:rect l="l" t="t" r="r" b="b"/>
            <a:pathLst>
              <a:path w="2097875" h="1123155">
                <a:moveTo>
                  <a:pt x="0" y="0"/>
                </a:moveTo>
                <a:lnTo>
                  <a:pt x="2097875" y="0"/>
                </a:lnTo>
                <a:lnTo>
                  <a:pt x="2097875" y="1123154"/>
                </a:lnTo>
                <a:lnTo>
                  <a:pt x="0" y="1123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464101" y="4417013"/>
            <a:ext cx="4117581" cy="426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Test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Loss: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Epoch 1: 0.6832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Epoch 10: 0.3480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Epoch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cuối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: 0.0859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Kết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Luận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: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Mô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hình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tổng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quát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hóa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tốt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cho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dữ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liệu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kiểm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tra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.</a:t>
            </a:r>
          </a:p>
          <a:p>
            <a:pPr marL="0" lvl="0" indent="0" algn="l">
              <a:lnSpc>
                <a:spcPts val="4200"/>
              </a:lnSpc>
            </a:pPr>
            <a:endParaRPr lang="en-US" sz="3000" u="none" spc="39" dirty="0">
              <a:solidFill>
                <a:srgbClr val="F3F3F3"/>
              </a:solidFill>
              <a:latin typeface="Times New Roman" panose="02020603050405020304" pitchFamily="18" charset="0"/>
              <a:ea typeface="Aileron"/>
              <a:cs typeface="Times New Roman" panose="02020603050405020304" pitchFamily="18" charset="0"/>
              <a:sym typeface="Ailero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516093" y="4417013"/>
            <a:ext cx="4117581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Độ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chính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xác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cuối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: 0.97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Kết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Luận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: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Mô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hình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rất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chính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xác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cho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bài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toán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phân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loại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khẩu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000" u="none" spc="39" dirty="0" err="1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trang</a:t>
            </a:r>
            <a:r>
              <a:rPr lang="en-US" sz="3000" u="none" spc="39" dirty="0">
                <a:solidFill>
                  <a:srgbClr val="F3F3F3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.</a:t>
            </a:r>
          </a:p>
          <a:p>
            <a:pPr marL="0" lvl="0" indent="0" algn="l">
              <a:lnSpc>
                <a:spcPts val="4200"/>
              </a:lnSpc>
            </a:pPr>
            <a:endParaRPr lang="en-US" sz="3000" u="none" spc="39" dirty="0">
              <a:solidFill>
                <a:srgbClr val="F3F3F3"/>
              </a:solidFill>
              <a:latin typeface="Times New Roman" panose="02020603050405020304" pitchFamily="18" charset="0"/>
              <a:ea typeface="Aileron"/>
              <a:cs typeface="Times New Roman" panose="02020603050405020304" pitchFamily="18" charset="0"/>
              <a:sym typeface="Ailer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8270" y="3064008"/>
            <a:ext cx="14046435" cy="6608686"/>
          </a:xfrm>
          <a:custGeom>
            <a:avLst/>
            <a:gdLst/>
            <a:ahLst/>
            <a:cxnLst/>
            <a:rect l="l" t="t" r="r" b="b"/>
            <a:pathLst>
              <a:path w="14046435" h="6608686">
                <a:moveTo>
                  <a:pt x="0" y="0"/>
                </a:moveTo>
                <a:lnTo>
                  <a:pt x="14046435" y="0"/>
                </a:lnTo>
                <a:lnTo>
                  <a:pt x="14046435" y="6608686"/>
                </a:lnTo>
                <a:lnTo>
                  <a:pt x="0" y="6608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8" b="-2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956633" y="1683445"/>
            <a:ext cx="8115300" cy="985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1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Kết</a:t>
            </a:r>
            <a:r>
              <a:rPr lang="en-US" sz="63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63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quả</a:t>
            </a:r>
            <a:r>
              <a:rPr lang="en-US" sz="63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63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biểu</a:t>
            </a:r>
            <a:r>
              <a:rPr lang="en-US" sz="63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63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đồ</a:t>
            </a:r>
            <a:endParaRPr lang="en-US" sz="6399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8270" y="3436443"/>
            <a:ext cx="1411115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0"/>
              </a:lnSpc>
              <a:spcBef>
                <a:spcPct val="0"/>
              </a:spcBef>
            </a:pPr>
            <a:r>
              <a:rPr lang="en-US" sz="10000" b="1" dirty="0">
                <a:solidFill>
                  <a:srgbClr val="000000"/>
                </a:solidFill>
                <a:latin typeface="Times New Roman" panose="02020603050405020304" pitchFamily="18" charset="0"/>
                <a:ea typeface="Aileron Ultra-Bold"/>
                <a:cs typeface="Times New Roman" panose="02020603050405020304" pitchFamily="18" charset="0"/>
                <a:sym typeface="Aileron Ultra-Bold"/>
              </a:rPr>
              <a:t>Thank you for watching!</a:t>
            </a:r>
          </a:p>
        </p:txBody>
      </p:sp>
      <p:sp>
        <p:nvSpPr>
          <p:cNvPr id="3" name="Freeform 3"/>
          <p:cNvSpPr/>
          <p:nvPr/>
        </p:nvSpPr>
        <p:spPr>
          <a:xfrm>
            <a:off x="-1117328" y="-790402"/>
            <a:ext cx="3223648" cy="3735639"/>
          </a:xfrm>
          <a:custGeom>
            <a:avLst/>
            <a:gdLst/>
            <a:ahLst/>
            <a:cxnLst/>
            <a:rect l="l" t="t" r="r" b="b"/>
            <a:pathLst>
              <a:path w="3223648" h="3735639">
                <a:moveTo>
                  <a:pt x="0" y="0"/>
                </a:moveTo>
                <a:lnTo>
                  <a:pt x="3223648" y="0"/>
                </a:lnTo>
                <a:lnTo>
                  <a:pt x="3223648" y="3735639"/>
                </a:lnTo>
                <a:lnTo>
                  <a:pt x="0" y="3735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22722">
            <a:off x="271786" y="612605"/>
            <a:ext cx="2476725" cy="1325983"/>
          </a:xfrm>
          <a:custGeom>
            <a:avLst/>
            <a:gdLst/>
            <a:ahLst/>
            <a:cxnLst/>
            <a:rect l="l" t="t" r="r" b="b"/>
            <a:pathLst>
              <a:path w="2476725" h="1325983">
                <a:moveTo>
                  <a:pt x="0" y="0"/>
                </a:moveTo>
                <a:lnTo>
                  <a:pt x="2476725" y="0"/>
                </a:lnTo>
                <a:lnTo>
                  <a:pt x="2476725" y="1325982"/>
                </a:lnTo>
                <a:lnTo>
                  <a:pt x="0" y="1325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57545" y="7086166"/>
            <a:ext cx="8765490" cy="5065179"/>
          </a:xfrm>
          <a:custGeom>
            <a:avLst/>
            <a:gdLst/>
            <a:ahLst/>
            <a:cxnLst/>
            <a:rect l="l" t="t" r="r" b="b"/>
            <a:pathLst>
              <a:path w="8765490" h="5065179">
                <a:moveTo>
                  <a:pt x="0" y="0"/>
                </a:moveTo>
                <a:lnTo>
                  <a:pt x="8765490" y="0"/>
                </a:lnTo>
                <a:lnTo>
                  <a:pt x="8765490" y="5065179"/>
                </a:lnTo>
                <a:lnTo>
                  <a:pt x="0" y="5065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14778" y="6512676"/>
            <a:ext cx="8765490" cy="5065179"/>
          </a:xfrm>
          <a:custGeom>
            <a:avLst/>
            <a:gdLst/>
            <a:ahLst/>
            <a:cxnLst/>
            <a:rect l="l" t="t" r="r" b="b"/>
            <a:pathLst>
              <a:path w="8765490" h="5065179">
                <a:moveTo>
                  <a:pt x="0" y="0"/>
                </a:moveTo>
                <a:lnTo>
                  <a:pt x="8765490" y="0"/>
                </a:lnTo>
                <a:lnTo>
                  <a:pt x="8765490" y="5065179"/>
                </a:lnTo>
                <a:lnTo>
                  <a:pt x="0" y="506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17328" y="-790402"/>
            <a:ext cx="3223648" cy="3735639"/>
          </a:xfrm>
          <a:custGeom>
            <a:avLst/>
            <a:gdLst/>
            <a:ahLst/>
            <a:cxnLst/>
            <a:rect l="l" t="t" r="r" b="b"/>
            <a:pathLst>
              <a:path w="3223648" h="3735639">
                <a:moveTo>
                  <a:pt x="0" y="0"/>
                </a:moveTo>
                <a:lnTo>
                  <a:pt x="3223648" y="0"/>
                </a:lnTo>
                <a:lnTo>
                  <a:pt x="3223648" y="3735639"/>
                </a:lnTo>
                <a:lnTo>
                  <a:pt x="0" y="3735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22722">
            <a:off x="271786" y="612605"/>
            <a:ext cx="2476725" cy="1325983"/>
          </a:xfrm>
          <a:custGeom>
            <a:avLst/>
            <a:gdLst/>
            <a:ahLst/>
            <a:cxnLst/>
            <a:rect l="l" t="t" r="r" b="b"/>
            <a:pathLst>
              <a:path w="2476725" h="1325983">
                <a:moveTo>
                  <a:pt x="0" y="0"/>
                </a:moveTo>
                <a:lnTo>
                  <a:pt x="2476725" y="0"/>
                </a:lnTo>
                <a:lnTo>
                  <a:pt x="2476725" y="1325982"/>
                </a:lnTo>
                <a:lnTo>
                  <a:pt x="0" y="1325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35465" y="6438900"/>
            <a:ext cx="7877854" cy="3748129"/>
          </a:xfrm>
          <a:custGeom>
            <a:avLst/>
            <a:gdLst/>
            <a:ahLst/>
            <a:cxnLst/>
            <a:rect l="l" t="t" r="r" b="b"/>
            <a:pathLst>
              <a:path w="7877854" h="3748129">
                <a:moveTo>
                  <a:pt x="0" y="0"/>
                </a:moveTo>
                <a:lnTo>
                  <a:pt x="7877854" y="0"/>
                </a:lnTo>
                <a:lnTo>
                  <a:pt x="7877854" y="3748129"/>
                </a:lnTo>
                <a:lnTo>
                  <a:pt x="0" y="37481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332606" y="3609255"/>
            <a:ext cx="7959956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Dữ</a:t>
            </a:r>
            <a:r>
              <a:rPr lang="en-US" sz="72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72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liệu</a:t>
            </a:r>
            <a:r>
              <a:rPr lang="en-US" sz="72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(Data)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18444" y="1702494"/>
            <a:ext cx="9133936" cy="5129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>
              <a:lnSpc>
                <a:spcPts val="4950"/>
              </a:lnSpc>
              <a:buFont typeface="Arial"/>
              <a:buChar char="•"/>
            </a:pP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Dữ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liệu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thô</a:t>
            </a:r>
            <a:endParaRPr lang="en-US" sz="4500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>
              <a:lnSpc>
                <a:spcPts val="4950"/>
              </a:lnSpc>
            </a:pPr>
            <a:endParaRPr lang="en-US" sz="4500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 marL="971550" lvl="1" indent="-485775">
              <a:lnSpc>
                <a:spcPts val="4950"/>
              </a:lnSpc>
              <a:buFont typeface="Arial"/>
              <a:buChar char="•"/>
            </a:pP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Dữ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liệu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có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cấu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trúc</a:t>
            </a:r>
            <a:endParaRPr lang="en-US" sz="4500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>
              <a:lnSpc>
                <a:spcPts val="4950"/>
              </a:lnSpc>
            </a:pPr>
            <a:endParaRPr lang="en-US" sz="4500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 marL="971550" lvl="1" indent="-485775">
              <a:lnSpc>
                <a:spcPts val="4950"/>
              </a:lnSpc>
              <a:buFont typeface="Arial"/>
              <a:buChar char="•"/>
            </a:pP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Dữ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liệu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phi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cấu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trúc</a:t>
            </a:r>
            <a:endParaRPr lang="en-US" sz="4500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>
              <a:lnSpc>
                <a:spcPts val="4950"/>
              </a:lnSpc>
            </a:pPr>
            <a:endParaRPr lang="en-US" sz="4500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 marL="971550" lvl="1" indent="-485775">
              <a:lnSpc>
                <a:spcPts val="4950"/>
              </a:lnSpc>
              <a:buFont typeface="Arial"/>
              <a:buChar char="•"/>
            </a:pP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Dữ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liệu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bán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cấu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trúc</a:t>
            </a:r>
            <a:endParaRPr lang="en-US" sz="4500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 marL="0" lvl="0" indent="0">
              <a:lnSpc>
                <a:spcPts val="4950"/>
              </a:lnSpc>
              <a:spcBef>
                <a:spcPct val="0"/>
              </a:spcBef>
            </a:pPr>
            <a:endParaRPr lang="en-US" sz="4500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14778" y="6512676"/>
            <a:ext cx="8765490" cy="5065179"/>
          </a:xfrm>
          <a:custGeom>
            <a:avLst/>
            <a:gdLst/>
            <a:ahLst/>
            <a:cxnLst/>
            <a:rect l="l" t="t" r="r" b="b"/>
            <a:pathLst>
              <a:path w="8765490" h="5065179">
                <a:moveTo>
                  <a:pt x="0" y="0"/>
                </a:moveTo>
                <a:lnTo>
                  <a:pt x="8765490" y="0"/>
                </a:lnTo>
                <a:lnTo>
                  <a:pt x="8765490" y="5065179"/>
                </a:lnTo>
                <a:lnTo>
                  <a:pt x="0" y="506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17328" y="-790402"/>
            <a:ext cx="3223648" cy="3735639"/>
          </a:xfrm>
          <a:custGeom>
            <a:avLst/>
            <a:gdLst/>
            <a:ahLst/>
            <a:cxnLst/>
            <a:rect l="l" t="t" r="r" b="b"/>
            <a:pathLst>
              <a:path w="3223648" h="3735639">
                <a:moveTo>
                  <a:pt x="0" y="0"/>
                </a:moveTo>
                <a:lnTo>
                  <a:pt x="3223648" y="0"/>
                </a:lnTo>
                <a:lnTo>
                  <a:pt x="3223648" y="3735639"/>
                </a:lnTo>
                <a:lnTo>
                  <a:pt x="0" y="3735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22722">
            <a:off x="271786" y="612605"/>
            <a:ext cx="2476725" cy="1325983"/>
          </a:xfrm>
          <a:custGeom>
            <a:avLst/>
            <a:gdLst/>
            <a:ahLst/>
            <a:cxnLst/>
            <a:rect l="l" t="t" r="r" b="b"/>
            <a:pathLst>
              <a:path w="2476725" h="1325983">
                <a:moveTo>
                  <a:pt x="0" y="0"/>
                </a:moveTo>
                <a:lnTo>
                  <a:pt x="2476725" y="0"/>
                </a:lnTo>
                <a:lnTo>
                  <a:pt x="2476725" y="1325982"/>
                </a:lnTo>
                <a:lnTo>
                  <a:pt x="0" y="1325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39130" y="5614600"/>
            <a:ext cx="7010765" cy="4219990"/>
          </a:xfrm>
          <a:custGeom>
            <a:avLst/>
            <a:gdLst/>
            <a:ahLst/>
            <a:cxnLst/>
            <a:rect l="l" t="t" r="r" b="b"/>
            <a:pathLst>
              <a:path w="7010765" h="4219990">
                <a:moveTo>
                  <a:pt x="0" y="0"/>
                </a:moveTo>
                <a:lnTo>
                  <a:pt x="7010765" y="0"/>
                </a:lnTo>
                <a:lnTo>
                  <a:pt x="7010765" y="4219990"/>
                </a:lnTo>
                <a:lnTo>
                  <a:pt x="0" y="42199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368220" y="3480887"/>
            <a:ext cx="7959956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Xử</a:t>
            </a:r>
            <a:r>
              <a:rPr lang="en-US" sz="72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72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lý</a:t>
            </a:r>
            <a:r>
              <a:rPr lang="en-US" sz="72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72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dữ</a:t>
            </a:r>
            <a:r>
              <a:rPr lang="en-US" sz="72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72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liệu</a:t>
            </a:r>
            <a:endParaRPr lang="en-US" sz="7200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587254" y="1275596"/>
            <a:ext cx="10447351" cy="7899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Thu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thập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dư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̃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liệu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(Data Collection)</a:t>
            </a:r>
          </a:p>
          <a:p>
            <a:pPr>
              <a:lnSpc>
                <a:spcPts val="4399"/>
              </a:lnSpc>
            </a:pPr>
            <a:endParaRPr lang="en-US" sz="3999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Làm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sạch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dư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̃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liệu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(Data Cleaning)</a:t>
            </a:r>
          </a:p>
          <a:p>
            <a:pPr marL="431799" lvl="1">
              <a:lnSpc>
                <a:spcPts val="4399"/>
              </a:lnSpc>
            </a:pPr>
            <a:endParaRPr lang="en-US" sz="3999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Chuyển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đổi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dư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̃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liệu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(Data  Transformation)</a:t>
            </a:r>
          </a:p>
          <a:p>
            <a:pPr>
              <a:lnSpc>
                <a:spcPts val="4399"/>
              </a:lnSpc>
            </a:pPr>
            <a:endParaRPr lang="en-US" sz="3999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Tô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̉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chức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dư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̃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liệu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(Data Organization)</a:t>
            </a:r>
          </a:p>
          <a:p>
            <a:pPr>
              <a:lnSpc>
                <a:spcPts val="4399"/>
              </a:lnSpc>
            </a:pPr>
            <a:endParaRPr lang="en-US" sz="3999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Phân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tích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dư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̃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liệu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(Data Analysis)</a:t>
            </a:r>
          </a:p>
          <a:p>
            <a:pPr>
              <a:lnSpc>
                <a:spcPts val="4399"/>
              </a:lnSpc>
            </a:pPr>
            <a:endParaRPr lang="en-US" sz="3999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Trực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quan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hóa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dư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̃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liệu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(Data Visualization)</a:t>
            </a:r>
          </a:p>
          <a:p>
            <a:pPr>
              <a:lnSpc>
                <a:spcPts val="4399"/>
              </a:lnSpc>
            </a:pPr>
            <a:endParaRPr lang="en-US" sz="3999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 marL="863599" lvl="1" indent="-431800">
              <a:lnSpc>
                <a:spcPts val="43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Lưu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trư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̃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va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̀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bảo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mật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dư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̃ </a:t>
            </a:r>
            <a:r>
              <a:rPr lang="en-US" sz="3999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liệu</a:t>
            </a:r>
            <a:r>
              <a:rPr lang="en-US" sz="3999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(Data Storage and Security)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14778" y="6512676"/>
            <a:ext cx="8765490" cy="5065179"/>
          </a:xfrm>
          <a:custGeom>
            <a:avLst/>
            <a:gdLst/>
            <a:ahLst/>
            <a:cxnLst/>
            <a:rect l="l" t="t" r="r" b="b"/>
            <a:pathLst>
              <a:path w="8765490" h="5065179">
                <a:moveTo>
                  <a:pt x="0" y="0"/>
                </a:moveTo>
                <a:lnTo>
                  <a:pt x="8765490" y="0"/>
                </a:lnTo>
                <a:lnTo>
                  <a:pt x="8765490" y="5065179"/>
                </a:lnTo>
                <a:lnTo>
                  <a:pt x="0" y="506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17328" y="-790402"/>
            <a:ext cx="3223648" cy="3735639"/>
          </a:xfrm>
          <a:custGeom>
            <a:avLst/>
            <a:gdLst/>
            <a:ahLst/>
            <a:cxnLst/>
            <a:rect l="l" t="t" r="r" b="b"/>
            <a:pathLst>
              <a:path w="3223648" h="3735639">
                <a:moveTo>
                  <a:pt x="0" y="0"/>
                </a:moveTo>
                <a:lnTo>
                  <a:pt x="3223648" y="0"/>
                </a:lnTo>
                <a:lnTo>
                  <a:pt x="3223648" y="3735639"/>
                </a:lnTo>
                <a:lnTo>
                  <a:pt x="0" y="3735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22722">
            <a:off x="271786" y="612605"/>
            <a:ext cx="2476725" cy="1325983"/>
          </a:xfrm>
          <a:custGeom>
            <a:avLst/>
            <a:gdLst/>
            <a:ahLst/>
            <a:cxnLst/>
            <a:rect l="l" t="t" r="r" b="b"/>
            <a:pathLst>
              <a:path w="2476725" h="1325983">
                <a:moveTo>
                  <a:pt x="0" y="0"/>
                </a:moveTo>
                <a:lnTo>
                  <a:pt x="2476725" y="0"/>
                </a:lnTo>
                <a:lnTo>
                  <a:pt x="2476725" y="1325982"/>
                </a:lnTo>
                <a:lnTo>
                  <a:pt x="0" y="1325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5941463"/>
            <a:ext cx="7293512" cy="4345537"/>
          </a:xfrm>
          <a:custGeom>
            <a:avLst/>
            <a:gdLst/>
            <a:ahLst/>
            <a:cxnLst/>
            <a:rect l="l" t="t" r="r" b="b"/>
            <a:pathLst>
              <a:path w="7293512" h="4345537">
                <a:moveTo>
                  <a:pt x="0" y="0"/>
                </a:moveTo>
                <a:lnTo>
                  <a:pt x="7293512" y="0"/>
                </a:lnTo>
                <a:lnTo>
                  <a:pt x="7293512" y="4345537"/>
                </a:lnTo>
                <a:lnTo>
                  <a:pt x="0" y="4345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525" t="-3420" r="-45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1273720" y="3470556"/>
            <a:ext cx="9840951" cy="103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2"/>
              </a:lnSpc>
              <a:spcBef>
                <a:spcPct val="0"/>
              </a:spcBef>
            </a:pPr>
            <a:r>
              <a:rPr lang="en-US" sz="7202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Học</a:t>
            </a:r>
            <a:r>
              <a:rPr lang="en-US" sz="7202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7202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sâu</a:t>
            </a:r>
            <a:endParaRPr lang="en-US" sz="7202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305800" y="1978900"/>
            <a:ext cx="9133936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>
              <a:lnSpc>
                <a:spcPts val="4950"/>
              </a:lnSpc>
              <a:buFont typeface="Arial"/>
              <a:buChar char="•"/>
            </a:pP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Thu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thập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va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̀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chuẩn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bị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dư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̃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liệu</a:t>
            </a:r>
            <a:endParaRPr lang="en-US" sz="4500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>
              <a:lnSpc>
                <a:spcPts val="4950"/>
              </a:lnSpc>
            </a:pPr>
            <a:endParaRPr lang="en-US" sz="4500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 marL="971550" lvl="1" indent="-485775">
              <a:lnSpc>
                <a:spcPts val="4950"/>
              </a:lnSpc>
              <a:buFont typeface="Arial"/>
              <a:buChar char="•"/>
            </a:pP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Xây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dựng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mô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hình</a:t>
            </a:r>
            <a:endParaRPr lang="en-US" sz="4500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>
              <a:lnSpc>
                <a:spcPts val="4950"/>
              </a:lnSpc>
            </a:pPr>
            <a:endParaRPr lang="en-US" sz="4500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 marL="971550" lvl="1" indent="-485775">
              <a:lnSpc>
                <a:spcPts val="4950"/>
              </a:lnSpc>
              <a:buFont typeface="Arial"/>
              <a:buChar char="•"/>
            </a:pP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Huấn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luyện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mô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hình</a:t>
            </a:r>
            <a:endParaRPr lang="en-US" sz="4500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>
              <a:lnSpc>
                <a:spcPts val="4950"/>
              </a:lnSpc>
            </a:pPr>
            <a:endParaRPr lang="en-US" sz="4500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 marL="971550" lvl="1" indent="-485775">
              <a:lnSpc>
                <a:spcPts val="4950"/>
              </a:lnSpc>
              <a:buFont typeface="Arial"/>
              <a:buChar char="•"/>
            </a:pP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Đánh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gia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́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va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̀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tinh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chỉnh</a:t>
            </a:r>
            <a:endParaRPr lang="en-US" sz="4500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>
              <a:lnSpc>
                <a:spcPts val="4950"/>
              </a:lnSpc>
            </a:pPr>
            <a:endParaRPr lang="en-US" sz="4500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 marL="971550" lvl="1" indent="-485775">
              <a:lnSpc>
                <a:spcPts val="4950"/>
              </a:lnSpc>
              <a:spcBef>
                <a:spcPct val="0"/>
              </a:spcBef>
              <a:buFont typeface="Arial"/>
              <a:buChar char="•"/>
            </a:pP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Triển</a:t>
            </a:r>
            <a:r>
              <a:rPr lang="en-US" sz="4500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4500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khai</a:t>
            </a:r>
            <a:endParaRPr lang="en-US" sz="4500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14778" y="6512676"/>
            <a:ext cx="8765490" cy="5065179"/>
          </a:xfrm>
          <a:custGeom>
            <a:avLst/>
            <a:gdLst/>
            <a:ahLst/>
            <a:cxnLst/>
            <a:rect l="l" t="t" r="r" b="b"/>
            <a:pathLst>
              <a:path w="8765490" h="5065179">
                <a:moveTo>
                  <a:pt x="0" y="0"/>
                </a:moveTo>
                <a:lnTo>
                  <a:pt x="8765490" y="0"/>
                </a:lnTo>
                <a:lnTo>
                  <a:pt x="8765490" y="5065179"/>
                </a:lnTo>
                <a:lnTo>
                  <a:pt x="0" y="506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17328" y="-790402"/>
            <a:ext cx="3223648" cy="3735639"/>
          </a:xfrm>
          <a:custGeom>
            <a:avLst/>
            <a:gdLst/>
            <a:ahLst/>
            <a:cxnLst/>
            <a:rect l="l" t="t" r="r" b="b"/>
            <a:pathLst>
              <a:path w="3223648" h="3735639">
                <a:moveTo>
                  <a:pt x="0" y="0"/>
                </a:moveTo>
                <a:lnTo>
                  <a:pt x="3223648" y="0"/>
                </a:lnTo>
                <a:lnTo>
                  <a:pt x="3223648" y="3735639"/>
                </a:lnTo>
                <a:lnTo>
                  <a:pt x="0" y="3735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22722">
            <a:off x="271786" y="612605"/>
            <a:ext cx="2476725" cy="1325983"/>
          </a:xfrm>
          <a:custGeom>
            <a:avLst/>
            <a:gdLst/>
            <a:ahLst/>
            <a:cxnLst/>
            <a:rect l="l" t="t" r="r" b="b"/>
            <a:pathLst>
              <a:path w="2476725" h="1325983">
                <a:moveTo>
                  <a:pt x="0" y="0"/>
                </a:moveTo>
                <a:lnTo>
                  <a:pt x="2476725" y="0"/>
                </a:lnTo>
                <a:lnTo>
                  <a:pt x="2476725" y="1325982"/>
                </a:lnTo>
                <a:lnTo>
                  <a:pt x="0" y="1325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95400" y="2570897"/>
            <a:ext cx="5312320" cy="3039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22"/>
              </a:lnSpc>
              <a:spcBef>
                <a:spcPct val="0"/>
              </a:spcBef>
            </a:pPr>
            <a:r>
              <a:rPr lang="en-US" sz="72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Mạng</a:t>
            </a:r>
            <a:r>
              <a:rPr lang="en-US" sz="72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72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nơ-ron</a:t>
            </a:r>
            <a:r>
              <a:rPr lang="en-US" sz="72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72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72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72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chập</a:t>
            </a:r>
            <a:r>
              <a:rPr lang="en-US" sz="72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(CNN)</a:t>
            </a:r>
            <a:endParaRPr lang="en-US" sz="7200" dirty="0">
              <a:solidFill>
                <a:schemeClr val="bg1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26176" y="1044108"/>
            <a:ext cx="9133936" cy="769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>
              <a:lnSpc>
                <a:spcPts val="4950"/>
              </a:lnSpc>
              <a:buFont typeface="Arial"/>
              <a:buChar char="•"/>
            </a:pP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(computer vision)</a:t>
            </a:r>
          </a:p>
          <a:p>
            <a:pPr marL="485775" lvl="1">
              <a:lnSpc>
                <a:spcPts val="4950"/>
              </a:lnSpc>
            </a:pPr>
            <a:endParaRPr lang="en-US" sz="4500" dirty="0">
              <a:solidFill>
                <a:schemeClr val="bg1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  <a:p>
            <a:pPr marL="971550" lvl="1" indent="-485775">
              <a:lnSpc>
                <a:spcPts val="4950"/>
              </a:lnSpc>
              <a:buFont typeface="Arial"/>
              <a:buChar char="•"/>
            </a:pP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chập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(convolutional layer)</a:t>
            </a:r>
          </a:p>
          <a:p>
            <a:pPr marL="485775" lvl="1">
              <a:lnSpc>
                <a:spcPts val="4950"/>
              </a:lnSpc>
            </a:pPr>
            <a:endParaRPr lang="en-US" sz="4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485775">
              <a:lnSpc>
                <a:spcPts val="4950"/>
              </a:lnSpc>
              <a:buFont typeface="Arial"/>
              <a:buChar char="•"/>
            </a:pP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(activation layer)</a:t>
            </a:r>
          </a:p>
          <a:p>
            <a:pPr marL="485775" lvl="1">
              <a:lnSpc>
                <a:spcPts val="4950"/>
              </a:lnSpc>
            </a:pPr>
            <a:endParaRPr lang="en-US" sz="4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485775">
              <a:lnSpc>
                <a:spcPts val="4950"/>
              </a:lnSpc>
              <a:buFont typeface="Arial"/>
              <a:buChar char="•"/>
            </a:pP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gộp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(pooling layer)</a:t>
            </a:r>
          </a:p>
          <a:p>
            <a:pPr marL="485775" lvl="1">
              <a:lnSpc>
                <a:spcPts val="4950"/>
              </a:lnSpc>
            </a:pPr>
            <a:endParaRPr lang="en-US" sz="4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485775">
              <a:lnSpc>
                <a:spcPts val="4950"/>
              </a:lnSpc>
              <a:buFont typeface="Arial"/>
              <a:buChar char="•"/>
            </a:pP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(fully connected layer).</a:t>
            </a:r>
            <a:endParaRPr lang="en-US" sz="4500" dirty="0">
              <a:solidFill>
                <a:schemeClr val="bg1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</p:txBody>
      </p:sp>
      <p:pic>
        <p:nvPicPr>
          <p:cNvPr id="1026" name="Picture 2" descr="CS 230 - Mạng nơ ron tích chập cheatsheet">
            <a:extLst>
              <a:ext uri="{FF2B5EF4-FFF2-40B4-BE49-F238E27FC236}">
                <a16:creationId xmlns:a16="http://schemas.microsoft.com/office/drawing/2014/main" id="{F023AE0D-7C34-18B7-9A79-E722B1913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1" y="5869737"/>
            <a:ext cx="7926344" cy="422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7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14778" y="6512676"/>
            <a:ext cx="8765490" cy="5065179"/>
          </a:xfrm>
          <a:custGeom>
            <a:avLst/>
            <a:gdLst/>
            <a:ahLst/>
            <a:cxnLst/>
            <a:rect l="l" t="t" r="r" b="b"/>
            <a:pathLst>
              <a:path w="8765490" h="5065179">
                <a:moveTo>
                  <a:pt x="0" y="0"/>
                </a:moveTo>
                <a:lnTo>
                  <a:pt x="8765490" y="0"/>
                </a:lnTo>
                <a:lnTo>
                  <a:pt x="8765490" y="5065179"/>
                </a:lnTo>
                <a:lnTo>
                  <a:pt x="0" y="506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17328" y="-790402"/>
            <a:ext cx="3223648" cy="3735639"/>
          </a:xfrm>
          <a:custGeom>
            <a:avLst/>
            <a:gdLst/>
            <a:ahLst/>
            <a:cxnLst/>
            <a:rect l="l" t="t" r="r" b="b"/>
            <a:pathLst>
              <a:path w="3223648" h="3735639">
                <a:moveTo>
                  <a:pt x="0" y="0"/>
                </a:moveTo>
                <a:lnTo>
                  <a:pt x="3223648" y="0"/>
                </a:lnTo>
                <a:lnTo>
                  <a:pt x="3223648" y="3735639"/>
                </a:lnTo>
                <a:lnTo>
                  <a:pt x="0" y="3735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22722">
            <a:off x="271786" y="612605"/>
            <a:ext cx="2476725" cy="1325983"/>
          </a:xfrm>
          <a:custGeom>
            <a:avLst/>
            <a:gdLst/>
            <a:ahLst/>
            <a:cxnLst/>
            <a:rect l="l" t="t" r="r" b="b"/>
            <a:pathLst>
              <a:path w="2476725" h="1325983">
                <a:moveTo>
                  <a:pt x="0" y="0"/>
                </a:moveTo>
                <a:lnTo>
                  <a:pt x="2476725" y="0"/>
                </a:lnTo>
                <a:lnTo>
                  <a:pt x="2476725" y="1325982"/>
                </a:lnTo>
                <a:lnTo>
                  <a:pt x="0" y="1325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22658" y="2981019"/>
            <a:ext cx="4139374" cy="2026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22"/>
              </a:lnSpc>
              <a:spcBef>
                <a:spcPct val="0"/>
              </a:spcBef>
            </a:pPr>
            <a:r>
              <a:rPr lang="en-US" sz="7202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Quy </a:t>
            </a:r>
            <a:r>
              <a:rPr lang="en-US" sz="7202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trình</a:t>
            </a:r>
            <a:r>
              <a:rPr lang="en-US" sz="7202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7202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hoạt</a:t>
            </a:r>
            <a:r>
              <a:rPr lang="en-US" sz="7202" dirty="0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 </a:t>
            </a:r>
            <a:r>
              <a:rPr lang="en-US" sz="7202" dirty="0" err="1">
                <a:solidFill>
                  <a:srgbClr val="F3F3F3"/>
                </a:solidFill>
                <a:latin typeface="Times New Roman" panose="02020603050405020304" pitchFamily="18" charset="0"/>
                <a:ea typeface="Aileron Bold"/>
                <a:cs typeface="Times New Roman" panose="02020603050405020304" pitchFamily="18" charset="0"/>
                <a:sym typeface="Aileron Bold"/>
              </a:rPr>
              <a:t>động</a:t>
            </a:r>
            <a:endParaRPr lang="en-US" sz="7202" dirty="0">
              <a:solidFill>
                <a:srgbClr val="F3F3F3"/>
              </a:solidFill>
              <a:latin typeface="Times New Roman" panose="02020603050405020304" pitchFamily="18" charset="0"/>
              <a:ea typeface="Aileron Bold"/>
              <a:cs typeface="Times New Roman" panose="02020603050405020304" pitchFamily="18" charset="0"/>
              <a:sym typeface="Ailero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680534" y="1485900"/>
            <a:ext cx="9133936" cy="623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lvl="0" indent="-685800" hangingPunct="0">
              <a:buFont typeface="Arial" panose="020B0604020202020204" pitchFamily="34" charset="0"/>
              <a:buChar char="•"/>
            </a:pP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endParaRPr lang="en-US" sz="4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hangingPunct="0"/>
            <a:endParaRPr lang="en-US" sz="4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0" indent="-685800" hangingPunct="0">
              <a:buFont typeface="Arial" panose="020B0604020202020204" pitchFamily="34" charset="0"/>
              <a:buChar char="•"/>
            </a:pP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chập</a:t>
            </a:r>
            <a:endParaRPr lang="en-US" sz="4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hangingPunct="0"/>
            <a:endParaRPr lang="en-US" sz="4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0" indent="-685800" hangingPunct="0">
              <a:buFont typeface="Arial" panose="020B0604020202020204" pitchFamily="34" charset="0"/>
              <a:buChar char="•"/>
            </a:pP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gộp</a:t>
            </a:r>
            <a:endParaRPr lang="en-US" sz="4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hangingPunct="0"/>
            <a:endParaRPr lang="en-US" sz="4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0" indent="-685800" hangingPunct="0">
              <a:buFont typeface="Arial" panose="020B0604020202020204" pitchFamily="34" charset="0"/>
              <a:buChar char="•"/>
            </a:pP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endParaRPr lang="en-US" sz="4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hangingPunct="0"/>
            <a:endParaRPr lang="en-US" sz="4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0" indent="-685800" hangingPunct="0">
              <a:buFont typeface="Arial" panose="020B0604020202020204" pitchFamily="34" charset="0"/>
              <a:buChar char="•"/>
            </a:pP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fully connected</a:t>
            </a:r>
          </a:p>
        </p:txBody>
      </p:sp>
      <p:pic>
        <p:nvPicPr>
          <p:cNvPr id="2050" name="Picture 2" descr="Thuật toán CNN là gì? Cấu trúc mạng Convolutional Neural Network | TopDev">
            <a:extLst>
              <a:ext uri="{FF2B5EF4-FFF2-40B4-BE49-F238E27FC236}">
                <a16:creationId xmlns:a16="http://schemas.microsoft.com/office/drawing/2014/main" id="{B56211E0-F5D7-09BD-BCD7-C63F20A3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7" y="6160664"/>
            <a:ext cx="8126247" cy="373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62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80864" y="-759448"/>
            <a:ext cx="2402463" cy="2627083"/>
          </a:xfrm>
          <a:custGeom>
            <a:avLst/>
            <a:gdLst/>
            <a:ahLst/>
            <a:cxnLst/>
            <a:rect l="l" t="t" r="r" b="b"/>
            <a:pathLst>
              <a:path w="2402463" h="2627083">
                <a:moveTo>
                  <a:pt x="0" y="0"/>
                </a:moveTo>
                <a:lnTo>
                  <a:pt x="2402463" y="0"/>
                </a:lnTo>
                <a:lnTo>
                  <a:pt x="2402463" y="2627083"/>
                </a:lnTo>
                <a:lnTo>
                  <a:pt x="0" y="2627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432890">
            <a:off x="15946219" y="1449654"/>
            <a:ext cx="1525575" cy="1332871"/>
          </a:xfrm>
          <a:custGeom>
            <a:avLst/>
            <a:gdLst/>
            <a:ahLst/>
            <a:cxnLst/>
            <a:rect l="l" t="t" r="r" b="b"/>
            <a:pathLst>
              <a:path w="1525575" h="1332871">
                <a:moveTo>
                  <a:pt x="0" y="0"/>
                </a:moveTo>
                <a:lnTo>
                  <a:pt x="1525575" y="0"/>
                </a:lnTo>
                <a:lnTo>
                  <a:pt x="1525575" y="1332871"/>
                </a:lnTo>
                <a:lnTo>
                  <a:pt x="0" y="1332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133679" y="9448445"/>
            <a:ext cx="2304999" cy="1234044"/>
          </a:xfrm>
          <a:custGeom>
            <a:avLst/>
            <a:gdLst/>
            <a:ahLst/>
            <a:cxnLst/>
            <a:rect l="l" t="t" r="r" b="b"/>
            <a:pathLst>
              <a:path w="2304999" h="1234044">
                <a:moveTo>
                  <a:pt x="0" y="0"/>
                </a:moveTo>
                <a:lnTo>
                  <a:pt x="2304999" y="0"/>
                </a:lnTo>
                <a:lnTo>
                  <a:pt x="2304999" y="1234045"/>
                </a:lnTo>
                <a:lnTo>
                  <a:pt x="0" y="1234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882095" y="-744854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7925507">
            <a:off x="703713" y="5489833"/>
            <a:ext cx="1525575" cy="1332871"/>
          </a:xfrm>
          <a:custGeom>
            <a:avLst/>
            <a:gdLst/>
            <a:ahLst/>
            <a:cxnLst/>
            <a:rect l="l" t="t" r="r" b="b"/>
            <a:pathLst>
              <a:path w="1525575" h="1332871">
                <a:moveTo>
                  <a:pt x="0" y="0"/>
                </a:moveTo>
                <a:lnTo>
                  <a:pt x="1525574" y="0"/>
                </a:lnTo>
                <a:lnTo>
                  <a:pt x="1525574" y="1332870"/>
                </a:lnTo>
                <a:lnTo>
                  <a:pt x="0" y="1332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846079">
            <a:off x="16243832" y="8175576"/>
            <a:ext cx="930350" cy="882971"/>
          </a:xfrm>
          <a:custGeom>
            <a:avLst/>
            <a:gdLst/>
            <a:ahLst/>
            <a:cxnLst/>
            <a:rect l="l" t="t" r="r" b="b"/>
            <a:pathLst>
              <a:path w="930350" h="882971">
                <a:moveTo>
                  <a:pt x="0" y="0"/>
                </a:moveTo>
                <a:lnTo>
                  <a:pt x="930349" y="0"/>
                </a:lnTo>
                <a:lnTo>
                  <a:pt x="930349" y="882971"/>
                </a:lnTo>
                <a:lnTo>
                  <a:pt x="0" y="8829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472355" y="3075432"/>
            <a:ext cx="13596837" cy="5620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6"/>
              </a:lnSpc>
            </a:pPr>
            <a:r>
              <a:rPr lang="en-US" sz="7200" b="1" dirty="0">
                <a:solidFill>
                  <a:srgbClr val="F3F3F3"/>
                </a:solidFill>
                <a:latin typeface="Times New Roman" panose="02020603050405020304" pitchFamily="18" charset="0"/>
                <a:ea typeface="Aileron Heavy"/>
                <a:cs typeface="Times New Roman" panose="02020603050405020304" pitchFamily="18" charset="0"/>
                <a:sym typeface="Aileron Heavy"/>
              </a:rPr>
              <a:t>CHƯƠNG 2. ỨNG DỤNG HỌC MÁY VÀO PHÂN LOẠI VÀ NHẬN DIỆN NGƯỜI ĐEO KHẨU TRANG</a:t>
            </a:r>
          </a:p>
          <a:p>
            <a:pPr algn="ctr">
              <a:lnSpc>
                <a:spcPts val="8856"/>
              </a:lnSpc>
              <a:spcBef>
                <a:spcPct val="0"/>
              </a:spcBef>
            </a:pPr>
            <a:endParaRPr lang="en-US" sz="7200" b="1" dirty="0">
              <a:solidFill>
                <a:srgbClr val="F3F3F3"/>
              </a:solidFill>
              <a:latin typeface="Times New Roman" panose="02020603050405020304" pitchFamily="18" charset="0"/>
              <a:ea typeface="Aileron Heavy"/>
              <a:cs typeface="Times New Roman" panose="02020603050405020304" pitchFamily="18" charset="0"/>
              <a:sym typeface="Aileron Heav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3913" y="717229"/>
            <a:ext cx="7804949" cy="985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2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Times New Roman" panose="02020603050405020304" pitchFamily="18" charset="0"/>
                <a:ea typeface="Aileron Heavy"/>
                <a:cs typeface="Times New Roman" panose="02020603050405020304" pitchFamily="18" charset="0"/>
                <a:sym typeface="Aileron Heavy"/>
              </a:rPr>
              <a:t>Tổng quan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46300" y="1918716"/>
            <a:ext cx="4395225" cy="434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Mục</a:t>
            </a:r>
            <a:r>
              <a:rPr lang="en-US" sz="3500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500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tiêu</a:t>
            </a:r>
            <a:endParaRPr lang="en-US" sz="3500" spc="45" dirty="0">
              <a:solidFill>
                <a:srgbClr val="000000"/>
              </a:solidFill>
              <a:latin typeface="Times New Roman" panose="02020603050405020304" pitchFamily="18" charset="0"/>
              <a:ea typeface="Aileron"/>
              <a:cs typeface="Times New Roman" panose="02020603050405020304" pitchFamily="18" charset="0"/>
              <a:sym typeface="Aileron"/>
            </a:endParaRP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Phát</a:t>
            </a:r>
            <a:r>
              <a:rPr lang="en-US" sz="3500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500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triển</a:t>
            </a:r>
            <a:r>
              <a:rPr lang="en-US" sz="3500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500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một</a:t>
            </a:r>
            <a:r>
              <a:rPr lang="en-US" sz="3500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500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hê</a:t>
            </a:r>
            <a:r>
              <a:rPr lang="en-US" sz="3500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̣ </a:t>
            </a:r>
            <a:r>
              <a:rPr lang="en-US" sz="3500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thống</a:t>
            </a:r>
            <a:endParaRPr lang="en-US" sz="3500" spc="45" dirty="0">
              <a:solidFill>
                <a:srgbClr val="000000"/>
              </a:solidFill>
              <a:latin typeface="Times New Roman" panose="02020603050405020304" pitchFamily="18" charset="0"/>
              <a:ea typeface="Aileron"/>
              <a:cs typeface="Times New Roman" panose="02020603050405020304" pitchFamily="18" charset="0"/>
              <a:sym typeface="Aileron"/>
            </a:endParaRP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Cải</a:t>
            </a:r>
            <a:r>
              <a:rPr lang="en-US" sz="3500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500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thiện</a:t>
            </a:r>
            <a:r>
              <a:rPr lang="en-US" sz="3500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500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khả</a:t>
            </a:r>
            <a:r>
              <a:rPr lang="en-US" sz="3500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500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năng</a:t>
            </a:r>
            <a:r>
              <a:rPr lang="en-US" sz="3500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500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nhận</a:t>
            </a:r>
            <a:r>
              <a:rPr lang="en-US" sz="3500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500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diện</a:t>
            </a:r>
            <a:r>
              <a:rPr lang="en-US" sz="3500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500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đối</a:t>
            </a:r>
            <a:r>
              <a:rPr lang="en-US" sz="3500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500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với</a:t>
            </a:r>
            <a:r>
              <a:rPr lang="en-US" sz="3500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500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các</a:t>
            </a:r>
            <a:r>
              <a:rPr lang="en-US" sz="3500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500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biến</a:t>
            </a:r>
            <a:r>
              <a:rPr lang="en-US" sz="3500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500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thể</a:t>
            </a:r>
            <a:endParaRPr lang="en-US" sz="3500" spc="45" dirty="0">
              <a:solidFill>
                <a:srgbClr val="000000"/>
              </a:solidFill>
              <a:latin typeface="Times New Roman" panose="02020603050405020304" pitchFamily="18" charset="0"/>
              <a:ea typeface="Aileron"/>
              <a:cs typeface="Times New Roman" panose="02020603050405020304" pitchFamily="18" charset="0"/>
              <a:sym typeface="Aileron"/>
            </a:endParaRPr>
          </a:p>
          <a:p>
            <a:pPr marL="0" lvl="0" indent="0" algn="l">
              <a:lnSpc>
                <a:spcPts val="4900"/>
              </a:lnSpc>
            </a:pPr>
            <a:endParaRPr lang="en-US" sz="3500" spc="45" dirty="0">
              <a:solidFill>
                <a:srgbClr val="000000"/>
              </a:solidFill>
              <a:latin typeface="Times New Roman" panose="02020603050405020304" pitchFamily="18" charset="0"/>
              <a:ea typeface="Aileron"/>
              <a:cs typeface="Times New Roman" panose="02020603050405020304" pitchFamily="18" charset="0"/>
              <a:sym typeface="Ailero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946387" y="1851025"/>
            <a:ext cx="4395225" cy="686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Phạm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vi </a:t>
            </a:r>
          </a:p>
          <a:p>
            <a:pPr marL="755649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Thu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thập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một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bộ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dữ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liệu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chứa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ảnh</a:t>
            </a:r>
            <a:endParaRPr lang="en-US" sz="3499" spc="45" dirty="0">
              <a:solidFill>
                <a:srgbClr val="000000"/>
              </a:solidFill>
              <a:latin typeface="Times New Roman" panose="02020603050405020304" pitchFamily="18" charset="0"/>
              <a:ea typeface="Aileron"/>
              <a:cs typeface="Times New Roman" panose="02020603050405020304" pitchFamily="18" charset="0"/>
              <a:sym typeface="Aileron"/>
            </a:endParaRPr>
          </a:p>
          <a:p>
            <a:pPr marL="755649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Sử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dụng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các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công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cụ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xử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lý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ảnh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để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tiền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xử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lý</a:t>
            </a:r>
            <a:endParaRPr lang="en-US" sz="3499" spc="45" dirty="0">
              <a:solidFill>
                <a:srgbClr val="000000"/>
              </a:solidFill>
              <a:latin typeface="Times New Roman" panose="02020603050405020304" pitchFamily="18" charset="0"/>
              <a:ea typeface="Aileron"/>
              <a:cs typeface="Times New Roman" panose="02020603050405020304" pitchFamily="18" charset="0"/>
              <a:sym typeface="Aileron"/>
            </a:endParaRPr>
          </a:p>
          <a:p>
            <a:pPr marL="755649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Lựa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chọn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và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huấn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luyện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mô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hình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Convolutional Neural Networks (CNN)</a:t>
            </a:r>
          </a:p>
        </p:txBody>
      </p:sp>
      <p:sp>
        <p:nvSpPr>
          <p:cNvPr id="5" name="Freeform 5"/>
          <p:cNvSpPr/>
          <p:nvPr/>
        </p:nvSpPr>
        <p:spPr>
          <a:xfrm>
            <a:off x="439130" y="5588000"/>
            <a:ext cx="5687959" cy="4603063"/>
          </a:xfrm>
          <a:custGeom>
            <a:avLst/>
            <a:gdLst/>
            <a:ahLst/>
            <a:cxnLst/>
            <a:rect l="l" t="t" r="r" b="b"/>
            <a:pathLst>
              <a:path w="5687959" h="4603063">
                <a:moveTo>
                  <a:pt x="0" y="0"/>
                </a:moveTo>
                <a:lnTo>
                  <a:pt x="5687959" y="0"/>
                </a:lnTo>
                <a:lnTo>
                  <a:pt x="5687959" y="4603063"/>
                </a:lnTo>
                <a:lnTo>
                  <a:pt x="0" y="4603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785809" y="1928241"/>
            <a:ext cx="4682198" cy="686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Công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nghệ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sử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dụng</a:t>
            </a:r>
            <a:endParaRPr lang="en-US" sz="3499" spc="45" dirty="0">
              <a:solidFill>
                <a:srgbClr val="000000"/>
              </a:solidFill>
              <a:latin typeface="Times New Roman" panose="02020603050405020304" pitchFamily="18" charset="0"/>
              <a:ea typeface="Aileron"/>
              <a:cs typeface="Times New Roman" panose="02020603050405020304" pitchFamily="18" charset="0"/>
              <a:sym typeface="Aileron"/>
            </a:endParaRPr>
          </a:p>
          <a:p>
            <a:pPr marL="755649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Python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và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các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thư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viện</a:t>
            </a:r>
            <a:endParaRPr lang="en-US" sz="3499" spc="45" dirty="0">
              <a:solidFill>
                <a:srgbClr val="000000"/>
              </a:solidFill>
              <a:latin typeface="Times New Roman" panose="02020603050405020304" pitchFamily="18" charset="0"/>
              <a:ea typeface="Aileron"/>
              <a:cs typeface="Times New Roman" panose="02020603050405020304" pitchFamily="18" charset="0"/>
              <a:sym typeface="Aileron"/>
            </a:endParaRPr>
          </a:p>
          <a:p>
            <a:pPr marL="755649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Convolutional Neural Networks (CNNs)</a:t>
            </a:r>
          </a:p>
          <a:p>
            <a:pPr marL="755649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Transforms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và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DataLoader</a:t>
            </a:r>
            <a:endParaRPr lang="en-US" sz="3499" spc="45" dirty="0">
              <a:solidFill>
                <a:srgbClr val="000000"/>
              </a:solidFill>
              <a:latin typeface="Times New Roman" panose="02020603050405020304" pitchFamily="18" charset="0"/>
              <a:ea typeface="Aileron"/>
              <a:cs typeface="Times New Roman" panose="02020603050405020304" pitchFamily="18" charset="0"/>
              <a:sym typeface="Aileron"/>
            </a:endParaRPr>
          </a:p>
          <a:p>
            <a:pPr marL="755649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Biểu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đồ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</a:t>
            </a: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và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visualization</a:t>
            </a:r>
          </a:p>
          <a:p>
            <a:pPr marL="755649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spc="45" dirty="0" err="1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Jupyter</a:t>
            </a:r>
            <a:r>
              <a:rPr lang="en-US" sz="3499" spc="45" dirty="0">
                <a:solidFill>
                  <a:srgbClr val="000000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 Notebook</a:t>
            </a:r>
          </a:p>
        </p:txBody>
      </p:sp>
      <p:sp>
        <p:nvSpPr>
          <p:cNvPr id="7" name="Freeform 7"/>
          <p:cNvSpPr/>
          <p:nvPr/>
        </p:nvSpPr>
        <p:spPr>
          <a:xfrm>
            <a:off x="439130" y="354905"/>
            <a:ext cx="1179140" cy="1347589"/>
          </a:xfrm>
          <a:custGeom>
            <a:avLst/>
            <a:gdLst/>
            <a:ahLst/>
            <a:cxnLst/>
            <a:rect l="l" t="t" r="r" b="b"/>
            <a:pathLst>
              <a:path w="1179140" h="1347589">
                <a:moveTo>
                  <a:pt x="0" y="0"/>
                </a:moveTo>
                <a:lnTo>
                  <a:pt x="1179140" y="0"/>
                </a:lnTo>
                <a:lnTo>
                  <a:pt x="1179140" y="1347590"/>
                </a:lnTo>
                <a:lnTo>
                  <a:pt x="0" y="1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567</Words>
  <Application>Microsoft Office PowerPoint</Application>
  <PresentationFormat>Tùy chỉnh</PresentationFormat>
  <Paragraphs>105</Paragraphs>
  <Slides>26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26</vt:i4>
      </vt:variant>
    </vt:vector>
  </HeadingPairs>
  <TitlesOfParts>
    <vt:vector size="31" baseType="lpstr">
      <vt:lpstr>Aileron Bold</vt:lpstr>
      <vt:lpstr>Arial</vt:lpstr>
      <vt:lpstr>Calibri</vt:lpstr>
      <vt:lpstr>Times New Roman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MÔN HỌC HK233 NHẬP MÔN PHÂN TÍCH DỮ LIỆU VÀ HỌC SÂU (71ITDS30203)</dc:title>
  <cp:lastModifiedBy>2174802010785 - Lâm Nguyễn Anh Thư - 71K27CNTT27</cp:lastModifiedBy>
  <cp:revision>5</cp:revision>
  <dcterms:created xsi:type="dcterms:W3CDTF">2006-08-16T00:00:00Z</dcterms:created>
  <dcterms:modified xsi:type="dcterms:W3CDTF">2024-07-18T05:20:08Z</dcterms:modified>
  <dc:identifier>DAGLLdQk8NI</dc:identifier>
</cp:coreProperties>
</file>